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6" r:id="rId2"/>
    <p:sldId id="277" r:id="rId3"/>
    <p:sldId id="278" r:id="rId4"/>
    <p:sldId id="279" r:id="rId5"/>
    <p:sldId id="281" r:id="rId6"/>
    <p:sldId id="282" r:id="rId7"/>
    <p:sldId id="283" r:id="rId8"/>
    <p:sldId id="28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987"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A14593-B5F4-4C7F-84D9-E0B95A2636F6}" type="datetimeFigureOut">
              <a:rPr lang="en-AU" smtClean="0"/>
              <a:t>11/04/2019</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E8F7F4-A498-48F0-B135-49E0B6A9EC58}" type="slidenum">
              <a:rPr lang="en-AU" smtClean="0"/>
              <a:t>‹#›</a:t>
            </a:fld>
            <a:endParaRPr lang="en-AU"/>
          </a:p>
        </p:txBody>
      </p:sp>
    </p:spTree>
    <p:extLst>
      <p:ext uri="{BB962C8B-B14F-4D97-AF65-F5344CB8AC3E}">
        <p14:creationId xmlns:p14="http://schemas.microsoft.com/office/powerpoint/2010/main" val="2372806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EE8F7F4-A498-48F0-B135-49E0B6A9EC58}" type="slidenum">
              <a:rPr lang="en-AU" smtClean="0"/>
              <a:t>7</a:t>
            </a:fld>
            <a:endParaRPr lang="en-AU"/>
          </a:p>
        </p:txBody>
      </p:sp>
    </p:spTree>
    <p:extLst>
      <p:ext uri="{BB962C8B-B14F-4D97-AF65-F5344CB8AC3E}">
        <p14:creationId xmlns:p14="http://schemas.microsoft.com/office/powerpoint/2010/main" val="3988183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11/04/2019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4136226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11/04/2019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387176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11/04/2019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470136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8D22CD09-6DC8-4214-8173-F62D285C792D}" type="datetimeFigureOut">
              <a:rPr lang="en-AU" smtClean="0"/>
              <a:t>11/04/2019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501642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22CD09-6DC8-4214-8173-F62D285C792D}" type="datetimeFigureOut">
              <a:rPr lang="en-AU" smtClean="0"/>
              <a:t>11/04/2019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374149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8D22CD09-6DC8-4214-8173-F62D285C792D}" type="datetimeFigureOut">
              <a:rPr lang="en-AU" smtClean="0"/>
              <a:t>11/04/2019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4061410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8D22CD09-6DC8-4214-8173-F62D285C792D}" type="datetimeFigureOut">
              <a:rPr lang="en-AU" smtClean="0"/>
              <a:t>11/04/2019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48031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8D22CD09-6DC8-4214-8173-F62D285C792D}" type="datetimeFigureOut">
              <a:rPr lang="en-AU" smtClean="0"/>
              <a:t>11/04/2019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233541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22CD09-6DC8-4214-8173-F62D285C792D}" type="datetimeFigureOut">
              <a:rPr lang="en-AU" smtClean="0"/>
              <a:t>11/04/2019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4154515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22CD09-6DC8-4214-8173-F62D285C792D}" type="datetimeFigureOut">
              <a:rPr lang="en-AU" smtClean="0"/>
              <a:t>11/04/2019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171653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22CD09-6DC8-4214-8173-F62D285C792D}" type="datetimeFigureOut">
              <a:rPr lang="en-AU" smtClean="0"/>
              <a:t>11/04/2019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7871688-A3AB-4ADE-924B-211A5DE6AF52}" type="slidenum">
              <a:rPr lang="en-AU" smtClean="0"/>
              <a:t>‹#›</a:t>
            </a:fld>
            <a:endParaRPr lang="en-AU"/>
          </a:p>
        </p:txBody>
      </p:sp>
    </p:spTree>
    <p:extLst>
      <p:ext uri="{BB962C8B-B14F-4D97-AF65-F5344CB8AC3E}">
        <p14:creationId xmlns:p14="http://schemas.microsoft.com/office/powerpoint/2010/main" val="1159940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2CD09-6DC8-4214-8173-F62D285C792D}" type="datetimeFigureOut">
              <a:rPr lang="en-AU" smtClean="0"/>
              <a:t>11/04/2019</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871688-A3AB-4ADE-924B-211A5DE6AF52}" type="slidenum">
              <a:rPr lang="en-AU" smtClean="0"/>
              <a:t>‹#›</a:t>
            </a:fld>
            <a:endParaRPr lang="en-AU"/>
          </a:p>
        </p:txBody>
      </p:sp>
    </p:spTree>
    <p:extLst>
      <p:ext uri="{BB962C8B-B14F-4D97-AF65-F5344CB8AC3E}">
        <p14:creationId xmlns:p14="http://schemas.microsoft.com/office/powerpoint/2010/main" val="1517258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_vYYqRVi8vY"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A84EC3-19D3-4EF9-A327-6FBADB710740}"/>
              </a:ext>
            </a:extLst>
          </p:cNvPr>
          <p:cNvPicPr>
            <a:picLocks noChangeAspect="1"/>
          </p:cNvPicPr>
          <p:nvPr/>
        </p:nvPicPr>
        <p:blipFill rotWithShape="1">
          <a:blip r:embed="rId2"/>
          <a:srcRect l="7500" t="10000" r="50000" b="40000"/>
          <a:stretch/>
        </p:blipFill>
        <p:spPr>
          <a:xfrm>
            <a:off x="37641" y="76200"/>
            <a:ext cx="6995160" cy="5486400"/>
          </a:xfrm>
          <a:prstGeom prst="rect">
            <a:avLst/>
          </a:prstGeom>
        </p:spPr>
      </p:pic>
    </p:spTree>
    <p:extLst>
      <p:ext uri="{BB962C8B-B14F-4D97-AF65-F5344CB8AC3E}">
        <p14:creationId xmlns:p14="http://schemas.microsoft.com/office/powerpoint/2010/main" val="4155180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FB18BD-60FB-4EAD-AC21-D64052A25669}"/>
              </a:ext>
            </a:extLst>
          </p:cNvPr>
          <p:cNvSpPr txBox="1"/>
          <p:nvPr/>
        </p:nvSpPr>
        <p:spPr>
          <a:xfrm>
            <a:off x="2209800" y="2362200"/>
            <a:ext cx="3311356" cy="707886"/>
          </a:xfrm>
          <a:prstGeom prst="rect">
            <a:avLst/>
          </a:prstGeom>
          <a:noFill/>
        </p:spPr>
        <p:txBody>
          <a:bodyPr wrap="none" rtlCol="0">
            <a:spAutoFit/>
          </a:bodyPr>
          <a:lstStyle/>
          <a:p>
            <a:r>
              <a:rPr lang="en-AU" sz="4000" dirty="0">
                <a:solidFill>
                  <a:schemeClr val="bg1"/>
                </a:solidFill>
              </a:rPr>
              <a:t>Straw Clarinets</a:t>
            </a:r>
          </a:p>
        </p:txBody>
      </p:sp>
    </p:spTree>
    <p:extLst>
      <p:ext uri="{BB962C8B-B14F-4D97-AF65-F5344CB8AC3E}">
        <p14:creationId xmlns:p14="http://schemas.microsoft.com/office/powerpoint/2010/main" val="252157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7171E2-DA90-491F-868D-7F37D49B035F}"/>
              </a:ext>
            </a:extLst>
          </p:cNvPr>
          <p:cNvSpPr txBox="1"/>
          <p:nvPr/>
        </p:nvSpPr>
        <p:spPr>
          <a:xfrm>
            <a:off x="381000" y="457200"/>
            <a:ext cx="3037948" cy="707886"/>
          </a:xfrm>
          <a:prstGeom prst="rect">
            <a:avLst/>
          </a:prstGeom>
          <a:noFill/>
        </p:spPr>
        <p:txBody>
          <a:bodyPr wrap="none" rtlCol="0">
            <a:spAutoFit/>
          </a:bodyPr>
          <a:lstStyle/>
          <a:p>
            <a:r>
              <a:rPr lang="en-AU" sz="4000" b="1" dirty="0">
                <a:solidFill>
                  <a:schemeClr val="tx2">
                    <a:lumMod val="60000"/>
                    <a:lumOff val="40000"/>
                  </a:schemeClr>
                </a:solidFill>
              </a:rPr>
              <a:t>Sound Waves</a:t>
            </a:r>
          </a:p>
        </p:txBody>
      </p:sp>
      <p:sp>
        <p:nvSpPr>
          <p:cNvPr id="3" name="TextBox 2">
            <a:extLst>
              <a:ext uri="{FF2B5EF4-FFF2-40B4-BE49-F238E27FC236}">
                <a16:creationId xmlns:a16="http://schemas.microsoft.com/office/drawing/2014/main" id="{B9B716BD-C4D9-4670-A606-FDAF80AEE7D2}"/>
              </a:ext>
            </a:extLst>
          </p:cNvPr>
          <p:cNvSpPr txBox="1"/>
          <p:nvPr/>
        </p:nvSpPr>
        <p:spPr>
          <a:xfrm>
            <a:off x="457200" y="1295400"/>
            <a:ext cx="8458200" cy="830997"/>
          </a:xfrm>
          <a:prstGeom prst="rect">
            <a:avLst/>
          </a:prstGeom>
          <a:noFill/>
        </p:spPr>
        <p:txBody>
          <a:bodyPr wrap="square" rtlCol="0">
            <a:spAutoFit/>
          </a:bodyPr>
          <a:lstStyle/>
          <a:p>
            <a:r>
              <a:rPr lang="en-AU" sz="2400" dirty="0">
                <a:solidFill>
                  <a:schemeClr val="bg1"/>
                </a:solidFill>
              </a:rPr>
              <a:t>Sound is produced when something vibrates, moving back and forth very quickly.</a:t>
            </a:r>
          </a:p>
        </p:txBody>
      </p:sp>
      <p:graphicFrame>
        <p:nvGraphicFramePr>
          <p:cNvPr id="7" name="Table 6">
            <a:extLst>
              <a:ext uri="{FF2B5EF4-FFF2-40B4-BE49-F238E27FC236}">
                <a16:creationId xmlns:a16="http://schemas.microsoft.com/office/drawing/2014/main" id="{4F4AD6C0-A70C-4E6C-A9D4-B77A02D4E208}"/>
              </a:ext>
            </a:extLst>
          </p:cNvPr>
          <p:cNvGraphicFramePr>
            <a:graphicFrameLocks noGrp="1"/>
          </p:cNvGraphicFramePr>
          <p:nvPr>
            <p:extLst>
              <p:ext uri="{D42A27DB-BD31-4B8C-83A1-F6EECF244321}">
                <p14:modId xmlns:p14="http://schemas.microsoft.com/office/powerpoint/2010/main" val="1779050933"/>
              </p:ext>
            </p:extLst>
          </p:nvPr>
        </p:nvGraphicFramePr>
        <p:xfrm>
          <a:off x="1219200" y="2743200"/>
          <a:ext cx="6934200" cy="3134360"/>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4146063802"/>
                    </a:ext>
                  </a:extLst>
                </a:gridCol>
                <a:gridCol w="4953000">
                  <a:extLst>
                    <a:ext uri="{9D8B030D-6E8A-4147-A177-3AD203B41FA5}">
                      <a16:colId xmlns:a16="http://schemas.microsoft.com/office/drawing/2014/main" val="1176911430"/>
                    </a:ext>
                  </a:extLst>
                </a:gridCol>
              </a:tblGrid>
              <a:tr h="370840">
                <a:tc>
                  <a:txBody>
                    <a:bodyPr/>
                    <a:lstStyle/>
                    <a:p>
                      <a:r>
                        <a:rPr lang="en-AU" dirty="0"/>
                        <a:t>Sound</a:t>
                      </a:r>
                    </a:p>
                  </a:txBody>
                  <a:tcPr/>
                </a:tc>
                <a:tc>
                  <a:txBody>
                    <a:bodyPr/>
                    <a:lstStyle/>
                    <a:p>
                      <a:r>
                        <a:rPr lang="en-AU" dirty="0"/>
                        <a:t>Vibrating source</a:t>
                      </a:r>
                    </a:p>
                  </a:txBody>
                  <a:tcPr/>
                </a:tc>
                <a:extLst>
                  <a:ext uri="{0D108BD9-81ED-4DB2-BD59-A6C34878D82A}">
                    <a16:rowId xmlns:a16="http://schemas.microsoft.com/office/drawing/2014/main" val="1609869776"/>
                  </a:ext>
                </a:extLst>
              </a:tr>
              <a:tr h="370840">
                <a:tc>
                  <a:txBody>
                    <a:bodyPr/>
                    <a:lstStyle/>
                    <a:p>
                      <a:r>
                        <a:rPr lang="en-AU" dirty="0"/>
                        <a:t>Speech</a:t>
                      </a:r>
                    </a:p>
                  </a:txBody>
                  <a:tcPr/>
                </a:tc>
                <a:tc>
                  <a:txBody>
                    <a:bodyPr/>
                    <a:lstStyle/>
                    <a:p>
                      <a:r>
                        <a:rPr lang="en-AU" dirty="0"/>
                        <a:t>Folds of skin (vocal cords)</a:t>
                      </a:r>
                    </a:p>
                  </a:txBody>
                  <a:tcPr/>
                </a:tc>
                <a:extLst>
                  <a:ext uri="{0D108BD9-81ED-4DB2-BD59-A6C34878D82A}">
                    <a16:rowId xmlns:a16="http://schemas.microsoft.com/office/drawing/2014/main" val="1335227515"/>
                  </a:ext>
                </a:extLst>
              </a:tr>
              <a:tr h="370840">
                <a:tc>
                  <a:txBody>
                    <a:bodyPr/>
                    <a:lstStyle/>
                    <a:p>
                      <a:r>
                        <a:rPr lang="en-AU" dirty="0"/>
                        <a:t>Drum</a:t>
                      </a:r>
                    </a:p>
                  </a:txBody>
                  <a:tcPr/>
                </a:tc>
                <a:tc>
                  <a:txBody>
                    <a:bodyPr/>
                    <a:lstStyle/>
                    <a:p>
                      <a:r>
                        <a:rPr lang="en-AU" dirty="0"/>
                        <a:t>Drum skin</a:t>
                      </a:r>
                    </a:p>
                  </a:txBody>
                  <a:tcPr/>
                </a:tc>
                <a:extLst>
                  <a:ext uri="{0D108BD9-81ED-4DB2-BD59-A6C34878D82A}">
                    <a16:rowId xmlns:a16="http://schemas.microsoft.com/office/drawing/2014/main" val="3674816690"/>
                  </a:ext>
                </a:extLst>
              </a:tr>
              <a:tr h="370840">
                <a:tc>
                  <a:txBody>
                    <a:bodyPr/>
                    <a:lstStyle/>
                    <a:p>
                      <a:r>
                        <a:rPr lang="en-AU" dirty="0"/>
                        <a:t>Piano</a:t>
                      </a:r>
                    </a:p>
                  </a:txBody>
                  <a:tcPr/>
                </a:tc>
                <a:tc>
                  <a:txBody>
                    <a:bodyPr/>
                    <a:lstStyle/>
                    <a:p>
                      <a:r>
                        <a:rPr lang="en-AU" dirty="0"/>
                        <a:t>String inside of piano when you strike a key, the string is struck by a hammer)</a:t>
                      </a:r>
                    </a:p>
                  </a:txBody>
                  <a:tcPr/>
                </a:tc>
                <a:extLst>
                  <a:ext uri="{0D108BD9-81ED-4DB2-BD59-A6C34878D82A}">
                    <a16:rowId xmlns:a16="http://schemas.microsoft.com/office/drawing/2014/main" val="1474411043"/>
                  </a:ext>
                </a:extLst>
              </a:tr>
              <a:tr h="370840">
                <a:tc>
                  <a:txBody>
                    <a:bodyPr/>
                    <a:lstStyle/>
                    <a:p>
                      <a:r>
                        <a:rPr lang="en-AU" dirty="0"/>
                        <a:t>Saxophone</a:t>
                      </a:r>
                    </a:p>
                  </a:txBody>
                  <a:tcPr/>
                </a:tc>
                <a:tc>
                  <a:txBody>
                    <a:bodyPr/>
                    <a:lstStyle/>
                    <a:p>
                      <a:r>
                        <a:rPr lang="en-AU" dirty="0"/>
                        <a:t>Reed inside the mouthpiece and therefore the air inside the saxophone</a:t>
                      </a:r>
                    </a:p>
                  </a:txBody>
                  <a:tcPr/>
                </a:tc>
                <a:extLst>
                  <a:ext uri="{0D108BD9-81ED-4DB2-BD59-A6C34878D82A}">
                    <a16:rowId xmlns:a16="http://schemas.microsoft.com/office/drawing/2014/main" val="2872466738"/>
                  </a:ext>
                </a:extLst>
              </a:tr>
              <a:tr h="370840">
                <a:tc>
                  <a:txBody>
                    <a:bodyPr/>
                    <a:lstStyle/>
                    <a:p>
                      <a:r>
                        <a:rPr lang="en-AU" dirty="0"/>
                        <a:t>Car stereo system</a:t>
                      </a:r>
                    </a:p>
                  </a:txBody>
                  <a:tcPr/>
                </a:tc>
                <a:tc>
                  <a:txBody>
                    <a:bodyPr/>
                    <a:lstStyle/>
                    <a:p>
                      <a:r>
                        <a:rPr lang="en-AU" dirty="0"/>
                        <a:t>Speaker cone</a:t>
                      </a:r>
                    </a:p>
                  </a:txBody>
                  <a:tcPr/>
                </a:tc>
                <a:extLst>
                  <a:ext uri="{0D108BD9-81ED-4DB2-BD59-A6C34878D82A}">
                    <a16:rowId xmlns:a16="http://schemas.microsoft.com/office/drawing/2014/main" val="3618813091"/>
                  </a:ext>
                </a:extLst>
              </a:tr>
              <a:tr h="370840">
                <a:tc>
                  <a:txBody>
                    <a:bodyPr/>
                    <a:lstStyle/>
                    <a:p>
                      <a:r>
                        <a:rPr lang="en-AU" dirty="0"/>
                        <a:t>Bell ringing</a:t>
                      </a:r>
                    </a:p>
                  </a:txBody>
                  <a:tcPr/>
                </a:tc>
                <a:tc>
                  <a:txBody>
                    <a:bodyPr/>
                    <a:lstStyle/>
                    <a:p>
                      <a:r>
                        <a:rPr lang="en-AU" dirty="0"/>
                        <a:t>Metal casing of the bell (when struck)</a:t>
                      </a:r>
                    </a:p>
                  </a:txBody>
                  <a:tcPr/>
                </a:tc>
                <a:extLst>
                  <a:ext uri="{0D108BD9-81ED-4DB2-BD59-A6C34878D82A}">
                    <a16:rowId xmlns:a16="http://schemas.microsoft.com/office/drawing/2014/main" val="2047051513"/>
                  </a:ext>
                </a:extLst>
              </a:tr>
            </a:tbl>
          </a:graphicData>
        </a:graphic>
      </p:graphicFrame>
    </p:spTree>
    <p:extLst>
      <p:ext uri="{BB962C8B-B14F-4D97-AF65-F5344CB8AC3E}">
        <p14:creationId xmlns:p14="http://schemas.microsoft.com/office/powerpoint/2010/main" val="3964402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7171E2-DA90-491F-868D-7F37D49B035F}"/>
              </a:ext>
            </a:extLst>
          </p:cNvPr>
          <p:cNvSpPr txBox="1"/>
          <p:nvPr/>
        </p:nvSpPr>
        <p:spPr>
          <a:xfrm>
            <a:off x="381000" y="457200"/>
            <a:ext cx="3037948" cy="707886"/>
          </a:xfrm>
          <a:prstGeom prst="rect">
            <a:avLst/>
          </a:prstGeom>
          <a:noFill/>
        </p:spPr>
        <p:txBody>
          <a:bodyPr wrap="none" rtlCol="0">
            <a:spAutoFit/>
          </a:bodyPr>
          <a:lstStyle/>
          <a:p>
            <a:r>
              <a:rPr lang="en-AU" sz="4000" b="1" dirty="0">
                <a:solidFill>
                  <a:schemeClr val="tx2">
                    <a:lumMod val="60000"/>
                    <a:lumOff val="40000"/>
                  </a:schemeClr>
                </a:solidFill>
              </a:rPr>
              <a:t>Sound Waves</a:t>
            </a:r>
          </a:p>
        </p:txBody>
      </p:sp>
      <p:sp>
        <p:nvSpPr>
          <p:cNvPr id="3" name="TextBox 2">
            <a:extLst>
              <a:ext uri="{FF2B5EF4-FFF2-40B4-BE49-F238E27FC236}">
                <a16:creationId xmlns:a16="http://schemas.microsoft.com/office/drawing/2014/main" id="{B9B716BD-C4D9-4670-A606-FDAF80AEE7D2}"/>
              </a:ext>
            </a:extLst>
          </p:cNvPr>
          <p:cNvSpPr txBox="1"/>
          <p:nvPr/>
        </p:nvSpPr>
        <p:spPr>
          <a:xfrm>
            <a:off x="457200" y="1104001"/>
            <a:ext cx="8458200" cy="3785652"/>
          </a:xfrm>
          <a:prstGeom prst="rect">
            <a:avLst/>
          </a:prstGeom>
          <a:noFill/>
        </p:spPr>
        <p:txBody>
          <a:bodyPr wrap="square" rtlCol="0">
            <a:spAutoFit/>
          </a:bodyPr>
          <a:lstStyle/>
          <a:p>
            <a:r>
              <a:rPr lang="en-AU" sz="2400" dirty="0">
                <a:solidFill>
                  <a:schemeClr val="bg1"/>
                </a:solidFill>
              </a:rPr>
              <a:t>When something vibrates, it passes the vibrations into its surroundings, e.g. air.  These vibrations create regions of space in which the air particles are bunched together and regions in which they are more spread out.</a:t>
            </a:r>
          </a:p>
          <a:p>
            <a:endParaRPr lang="en-AU" sz="2400" dirty="0">
              <a:solidFill>
                <a:schemeClr val="bg1"/>
              </a:solidFill>
            </a:endParaRPr>
          </a:p>
          <a:p>
            <a:r>
              <a:rPr lang="en-AU" sz="2400" dirty="0">
                <a:solidFill>
                  <a:schemeClr val="bg1"/>
                </a:solidFill>
              </a:rPr>
              <a:t>The bunched up areas are called </a:t>
            </a:r>
            <a:r>
              <a:rPr lang="en-AU" sz="2400" b="1" dirty="0">
                <a:solidFill>
                  <a:schemeClr val="tx2">
                    <a:lumMod val="40000"/>
                    <a:lumOff val="60000"/>
                  </a:schemeClr>
                </a:solidFill>
              </a:rPr>
              <a:t>compressions</a:t>
            </a:r>
            <a:r>
              <a:rPr lang="en-AU" sz="2400" dirty="0">
                <a:solidFill>
                  <a:schemeClr val="bg1"/>
                </a:solidFill>
              </a:rPr>
              <a:t> and the spread-out areas are called </a:t>
            </a:r>
            <a:r>
              <a:rPr lang="en-AU" sz="2400" b="1" dirty="0">
                <a:solidFill>
                  <a:schemeClr val="tx2">
                    <a:lumMod val="40000"/>
                    <a:lumOff val="60000"/>
                  </a:schemeClr>
                </a:solidFill>
              </a:rPr>
              <a:t>rarefactions</a:t>
            </a:r>
            <a:r>
              <a:rPr lang="en-AU" sz="2400" dirty="0">
                <a:solidFill>
                  <a:schemeClr val="bg1"/>
                </a:solidFill>
              </a:rPr>
              <a:t>.</a:t>
            </a:r>
          </a:p>
          <a:p>
            <a:endParaRPr lang="en-AU" sz="2400" dirty="0">
              <a:solidFill>
                <a:schemeClr val="bg1"/>
              </a:solidFill>
            </a:endParaRPr>
          </a:p>
          <a:p>
            <a:r>
              <a:rPr lang="en-AU" sz="2400" dirty="0">
                <a:solidFill>
                  <a:schemeClr val="bg1"/>
                </a:solidFill>
              </a:rPr>
              <a:t>A sound wave is the movement of alternating compressions and </a:t>
            </a:r>
            <a:r>
              <a:rPr lang="en-AU" sz="2400" b="1" dirty="0">
                <a:solidFill>
                  <a:schemeClr val="tx2">
                    <a:lumMod val="40000"/>
                    <a:lumOff val="60000"/>
                  </a:schemeClr>
                </a:solidFill>
              </a:rPr>
              <a:t>rarefactions</a:t>
            </a:r>
            <a:r>
              <a:rPr lang="en-AU" sz="2400" dirty="0">
                <a:solidFill>
                  <a:schemeClr val="bg1"/>
                </a:solidFill>
              </a:rPr>
              <a:t>.</a:t>
            </a:r>
          </a:p>
        </p:txBody>
      </p:sp>
      <p:pic>
        <p:nvPicPr>
          <p:cNvPr id="4" name="Picture 3">
            <a:extLst>
              <a:ext uri="{FF2B5EF4-FFF2-40B4-BE49-F238E27FC236}">
                <a16:creationId xmlns:a16="http://schemas.microsoft.com/office/drawing/2014/main" id="{38C9EB9B-5FDF-4D4B-B7B7-72CF4B05E0F8}"/>
              </a:ext>
            </a:extLst>
          </p:cNvPr>
          <p:cNvPicPr>
            <a:picLocks noChangeAspect="1"/>
          </p:cNvPicPr>
          <p:nvPr/>
        </p:nvPicPr>
        <p:blipFill rotWithShape="1">
          <a:blip r:embed="rId2"/>
          <a:srcRect t="40679" b="20486"/>
          <a:stretch/>
        </p:blipFill>
        <p:spPr>
          <a:xfrm>
            <a:off x="285750" y="4876800"/>
            <a:ext cx="8572500" cy="1905001"/>
          </a:xfrm>
          <a:prstGeom prst="rect">
            <a:avLst/>
          </a:prstGeom>
        </p:spPr>
      </p:pic>
    </p:spTree>
    <p:extLst>
      <p:ext uri="{BB962C8B-B14F-4D97-AF65-F5344CB8AC3E}">
        <p14:creationId xmlns:p14="http://schemas.microsoft.com/office/powerpoint/2010/main" val="3812375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7171E2-DA90-491F-868D-7F37D49B035F}"/>
              </a:ext>
            </a:extLst>
          </p:cNvPr>
          <p:cNvSpPr txBox="1"/>
          <p:nvPr/>
        </p:nvSpPr>
        <p:spPr>
          <a:xfrm>
            <a:off x="381000" y="457200"/>
            <a:ext cx="3037948" cy="707886"/>
          </a:xfrm>
          <a:prstGeom prst="rect">
            <a:avLst/>
          </a:prstGeom>
          <a:noFill/>
        </p:spPr>
        <p:txBody>
          <a:bodyPr wrap="none" rtlCol="0">
            <a:spAutoFit/>
          </a:bodyPr>
          <a:lstStyle/>
          <a:p>
            <a:r>
              <a:rPr lang="en-AU" sz="4000" b="1" dirty="0">
                <a:solidFill>
                  <a:schemeClr val="tx2">
                    <a:lumMod val="60000"/>
                    <a:lumOff val="40000"/>
                  </a:schemeClr>
                </a:solidFill>
              </a:rPr>
              <a:t>Sound Waves</a:t>
            </a:r>
          </a:p>
        </p:txBody>
      </p:sp>
      <p:sp>
        <p:nvSpPr>
          <p:cNvPr id="3" name="TextBox 2">
            <a:extLst>
              <a:ext uri="{FF2B5EF4-FFF2-40B4-BE49-F238E27FC236}">
                <a16:creationId xmlns:a16="http://schemas.microsoft.com/office/drawing/2014/main" id="{B9B716BD-C4D9-4670-A606-FDAF80AEE7D2}"/>
              </a:ext>
            </a:extLst>
          </p:cNvPr>
          <p:cNvSpPr txBox="1"/>
          <p:nvPr/>
        </p:nvSpPr>
        <p:spPr>
          <a:xfrm>
            <a:off x="457200" y="1104001"/>
            <a:ext cx="8458200" cy="1200329"/>
          </a:xfrm>
          <a:prstGeom prst="rect">
            <a:avLst/>
          </a:prstGeom>
          <a:noFill/>
        </p:spPr>
        <p:txBody>
          <a:bodyPr wrap="square" rtlCol="0">
            <a:spAutoFit/>
          </a:bodyPr>
          <a:lstStyle/>
          <a:p>
            <a:r>
              <a:rPr lang="en-AU" sz="2400" dirty="0">
                <a:solidFill>
                  <a:schemeClr val="bg1"/>
                </a:solidFill>
              </a:rPr>
              <a:t>Sound relies upon vibrating particles.  This means that sound can pass through solids, liquids and gases but not through a vacuum where there are no particles.</a:t>
            </a:r>
          </a:p>
        </p:txBody>
      </p:sp>
      <p:sp>
        <p:nvSpPr>
          <p:cNvPr id="5" name="Rectangle 4">
            <a:extLst>
              <a:ext uri="{FF2B5EF4-FFF2-40B4-BE49-F238E27FC236}">
                <a16:creationId xmlns:a16="http://schemas.microsoft.com/office/drawing/2014/main" id="{FE1962E0-7406-47DE-8865-AEC3E511E732}"/>
              </a:ext>
            </a:extLst>
          </p:cNvPr>
          <p:cNvSpPr/>
          <p:nvPr/>
        </p:nvSpPr>
        <p:spPr>
          <a:xfrm>
            <a:off x="3886200" y="6096000"/>
            <a:ext cx="5105400" cy="646331"/>
          </a:xfrm>
          <a:prstGeom prst="rect">
            <a:avLst/>
          </a:prstGeom>
        </p:spPr>
        <p:txBody>
          <a:bodyPr wrap="square">
            <a:spAutoFit/>
          </a:bodyPr>
          <a:lstStyle/>
          <a:p>
            <a:r>
              <a:rPr lang="en-AU" dirty="0">
                <a:solidFill>
                  <a:schemeClr val="bg1"/>
                </a:solidFill>
              </a:rPr>
              <a:t>Whale Sound - https://www.youtube.com/watch?v=mHyoFDPy6XI</a:t>
            </a:r>
          </a:p>
        </p:txBody>
      </p:sp>
      <p:pic>
        <p:nvPicPr>
          <p:cNvPr id="6" name="Picture 5">
            <a:extLst>
              <a:ext uri="{FF2B5EF4-FFF2-40B4-BE49-F238E27FC236}">
                <a16:creationId xmlns:a16="http://schemas.microsoft.com/office/drawing/2014/main" id="{FD3A0CCE-96CE-48C2-9A44-3A802296D912}"/>
              </a:ext>
            </a:extLst>
          </p:cNvPr>
          <p:cNvPicPr>
            <a:picLocks noChangeAspect="1"/>
          </p:cNvPicPr>
          <p:nvPr/>
        </p:nvPicPr>
        <p:blipFill rotWithShape="1">
          <a:blip r:embed="rId2"/>
          <a:srcRect t="6667" b="17778"/>
          <a:stretch/>
        </p:blipFill>
        <p:spPr>
          <a:xfrm>
            <a:off x="2057400" y="2590800"/>
            <a:ext cx="4572000" cy="2590800"/>
          </a:xfrm>
          <a:prstGeom prst="rect">
            <a:avLst/>
          </a:prstGeom>
        </p:spPr>
      </p:pic>
    </p:spTree>
    <p:extLst>
      <p:ext uri="{BB962C8B-B14F-4D97-AF65-F5344CB8AC3E}">
        <p14:creationId xmlns:p14="http://schemas.microsoft.com/office/powerpoint/2010/main" val="568492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7171E2-DA90-491F-868D-7F37D49B035F}"/>
              </a:ext>
            </a:extLst>
          </p:cNvPr>
          <p:cNvSpPr txBox="1"/>
          <p:nvPr/>
        </p:nvSpPr>
        <p:spPr>
          <a:xfrm>
            <a:off x="381000" y="457200"/>
            <a:ext cx="3465949" cy="707886"/>
          </a:xfrm>
          <a:prstGeom prst="rect">
            <a:avLst/>
          </a:prstGeom>
          <a:noFill/>
        </p:spPr>
        <p:txBody>
          <a:bodyPr wrap="none" rtlCol="0">
            <a:spAutoFit/>
          </a:bodyPr>
          <a:lstStyle/>
          <a:p>
            <a:r>
              <a:rPr lang="en-AU" sz="4000" b="1" dirty="0">
                <a:solidFill>
                  <a:schemeClr val="tx2">
                    <a:lumMod val="60000"/>
                    <a:lumOff val="40000"/>
                  </a:schemeClr>
                </a:solidFill>
              </a:rPr>
              <a:t>Types of Waves</a:t>
            </a:r>
          </a:p>
        </p:txBody>
      </p:sp>
      <p:sp>
        <p:nvSpPr>
          <p:cNvPr id="3" name="TextBox 2">
            <a:extLst>
              <a:ext uri="{FF2B5EF4-FFF2-40B4-BE49-F238E27FC236}">
                <a16:creationId xmlns:a16="http://schemas.microsoft.com/office/drawing/2014/main" id="{B9B716BD-C4D9-4670-A606-FDAF80AEE7D2}"/>
              </a:ext>
            </a:extLst>
          </p:cNvPr>
          <p:cNvSpPr txBox="1"/>
          <p:nvPr/>
        </p:nvSpPr>
        <p:spPr>
          <a:xfrm>
            <a:off x="457200" y="1104001"/>
            <a:ext cx="8458200" cy="3416320"/>
          </a:xfrm>
          <a:prstGeom prst="rect">
            <a:avLst/>
          </a:prstGeom>
          <a:noFill/>
        </p:spPr>
        <p:txBody>
          <a:bodyPr wrap="square" rtlCol="0">
            <a:spAutoFit/>
          </a:bodyPr>
          <a:lstStyle/>
          <a:p>
            <a:r>
              <a:rPr lang="en-AU" sz="2400" dirty="0">
                <a:solidFill>
                  <a:schemeClr val="bg1"/>
                </a:solidFill>
              </a:rPr>
              <a:t>A wave carries energy from one point to another.  This can happen in two ways.  The energy carried by waves at a beach moves horizontally, but the particles making up the wave move vertically – this is described as a transverse wave.</a:t>
            </a:r>
          </a:p>
          <a:p>
            <a:endParaRPr lang="en-AU" sz="2400" dirty="0">
              <a:solidFill>
                <a:schemeClr val="bg1"/>
              </a:solidFill>
            </a:endParaRPr>
          </a:p>
          <a:p>
            <a:r>
              <a:rPr lang="en-AU" sz="2400" dirty="0">
                <a:solidFill>
                  <a:schemeClr val="bg1"/>
                </a:solidFill>
              </a:rPr>
              <a:t>A sound wave differs from a transverse wave.  In a sound wave, the particles that make up the wave move back and forth in the same direction as the wave is travelling – this is called a longitudinal wave or compression wave.</a:t>
            </a:r>
          </a:p>
        </p:txBody>
      </p:sp>
      <p:pic>
        <p:nvPicPr>
          <p:cNvPr id="4" name="Picture 3">
            <a:extLst>
              <a:ext uri="{FF2B5EF4-FFF2-40B4-BE49-F238E27FC236}">
                <a16:creationId xmlns:a16="http://schemas.microsoft.com/office/drawing/2014/main" id="{36F13E73-AFC9-40A5-BB01-C8A330D31184}"/>
              </a:ext>
            </a:extLst>
          </p:cNvPr>
          <p:cNvPicPr>
            <a:picLocks noChangeAspect="1"/>
          </p:cNvPicPr>
          <p:nvPr/>
        </p:nvPicPr>
        <p:blipFill>
          <a:blip r:embed="rId2"/>
          <a:stretch>
            <a:fillRect/>
          </a:stretch>
        </p:blipFill>
        <p:spPr>
          <a:xfrm>
            <a:off x="1752600" y="4520321"/>
            <a:ext cx="5943600" cy="2054038"/>
          </a:xfrm>
          <a:prstGeom prst="rect">
            <a:avLst/>
          </a:prstGeom>
        </p:spPr>
      </p:pic>
      <p:sp>
        <p:nvSpPr>
          <p:cNvPr id="7" name="Rectangle 6">
            <a:extLst>
              <a:ext uri="{FF2B5EF4-FFF2-40B4-BE49-F238E27FC236}">
                <a16:creationId xmlns:a16="http://schemas.microsoft.com/office/drawing/2014/main" id="{34895143-E6EB-4CE7-B40F-61758BA34B10}"/>
              </a:ext>
            </a:extLst>
          </p:cNvPr>
          <p:cNvSpPr/>
          <p:nvPr/>
        </p:nvSpPr>
        <p:spPr>
          <a:xfrm>
            <a:off x="2362200" y="6510908"/>
            <a:ext cx="6248400" cy="375552"/>
          </a:xfrm>
          <a:prstGeom prst="rect">
            <a:avLst/>
          </a:prstGeom>
        </p:spPr>
        <p:txBody>
          <a:bodyPr wrap="square">
            <a:spAutoFit/>
          </a:bodyPr>
          <a:lstStyle/>
          <a:p>
            <a:pPr>
              <a:lnSpc>
                <a:spcPct val="107000"/>
              </a:lnSpc>
              <a:spcAft>
                <a:spcPts val="800"/>
              </a:spcAft>
            </a:pPr>
            <a:r>
              <a:rPr lang="en-AU"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https://www.youtube.com/watch?v=_vYYqRVi8vY</a:t>
            </a:r>
            <a:endParaRPr lang="en-A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3287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7171E2-DA90-491F-868D-7F37D49B035F}"/>
              </a:ext>
            </a:extLst>
          </p:cNvPr>
          <p:cNvSpPr txBox="1"/>
          <p:nvPr/>
        </p:nvSpPr>
        <p:spPr>
          <a:xfrm>
            <a:off x="381000" y="457200"/>
            <a:ext cx="4925644" cy="707886"/>
          </a:xfrm>
          <a:prstGeom prst="rect">
            <a:avLst/>
          </a:prstGeom>
          <a:noFill/>
        </p:spPr>
        <p:txBody>
          <a:bodyPr wrap="none" rtlCol="0">
            <a:spAutoFit/>
          </a:bodyPr>
          <a:lstStyle/>
          <a:p>
            <a:r>
              <a:rPr lang="en-AU" sz="4000" b="1" dirty="0">
                <a:solidFill>
                  <a:schemeClr val="tx2">
                    <a:lumMod val="60000"/>
                    <a:lumOff val="40000"/>
                  </a:schemeClr>
                </a:solidFill>
              </a:rPr>
              <a:t>Transmission of sound</a:t>
            </a:r>
          </a:p>
        </p:txBody>
      </p:sp>
      <p:sp>
        <p:nvSpPr>
          <p:cNvPr id="3" name="TextBox 2">
            <a:extLst>
              <a:ext uri="{FF2B5EF4-FFF2-40B4-BE49-F238E27FC236}">
                <a16:creationId xmlns:a16="http://schemas.microsoft.com/office/drawing/2014/main" id="{B9B716BD-C4D9-4670-A606-FDAF80AEE7D2}"/>
              </a:ext>
            </a:extLst>
          </p:cNvPr>
          <p:cNvSpPr txBox="1"/>
          <p:nvPr/>
        </p:nvSpPr>
        <p:spPr>
          <a:xfrm>
            <a:off x="457200" y="1104001"/>
            <a:ext cx="8458200" cy="3046988"/>
          </a:xfrm>
          <a:prstGeom prst="rect">
            <a:avLst/>
          </a:prstGeom>
          <a:noFill/>
        </p:spPr>
        <p:txBody>
          <a:bodyPr wrap="square" rtlCol="0">
            <a:spAutoFit/>
          </a:bodyPr>
          <a:lstStyle/>
          <a:p>
            <a:r>
              <a:rPr lang="en-AU" sz="2400" dirty="0">
                <a:solidFill>
                  <a:schemeClr val="bg1"/>
                </a:solidFill>
              </a:rPr>
              <a:t>Sound energy is transmitted through a material as longitudinal waves.  The particles of the material vibrate as the sound energy flows through it (examples - concert or aircraft taking off – physically feel the energy transmitted by sound).</a:t>
            </a:r>
          </a:p>
          <a:p>
            <a:endParaRPr lang="en-AU" sz="2400" dirty="0">
              <a:solidFill>
                <a:schemeClr val="bg1"/>
              </a:solidFill>
            </a:endParaRPr>
          </a:p>
          <a:p>
            <a:r>
              <a:rPr lang="en-AU" sz="2400" dirty="0">
                <a:solidFill>
                  <a:schemeClr val="bg1"/>
                </a:solidFill>
              </a:rPr>
              <a:t>Sound travels faster through a solid than a liquid, and faster through a liquid than a gas – because the particles are packed closer together.</a:t>
            </a:r>
          </a:p>
        </p:txBody>
      </p:sp>
    </p:spTree>
    <p:extLst>
      <p:ext uri="{BB962C8B-B14F-4D97-AF65-F5344CB8AC3E}">
        <p14:creationId xmlns:p14="http://schemas.microsoft.com/office/powerpoint/2010/main" val="2392264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2D070-D8B7-494E-84FE-99BBA18967FE}"/>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729439FD-14FD-41D9-A33D-73A971C6090F}"/>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3583788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376</Words>
  <Application>Microsoft Office PowerPoint</Application>
  <PresentationFormat>On-screen Show (4:3)</PresentationFormat>
  <Paragraphs>36</Paragraphs>
  <Slides>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Trevor Dodson</dc:creator>
  <cp:lastModifiedBy>Trevor Dodson</cp:lastModifiedBy>
  <cp:revision>24</cp:revision>
  <dcterms:created xsi:type="dcterms:W3CDTF">2019-02-19T11:34:34Z</dcterms:created>
  <dcterms:modified xsi:type="dcterms:W3CDTF">2019-04-10T22:55:53Z</dcterms:modified>
</cp:coreProperties>
</file>