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6" r:id="rId2"/>
    <p:sldId id="277" r:id="rId3"/>
    <p:sldId id="284" r:id="rId4"/>
    <p:sldId id="279" r:id="rId5"/>
    <p:sldId id="281" r:id="rId6"/>
    <p:sldId id="285" r:id="rId7"/>
    <p:sldId id="286" r:id="rId8"/>
    <p:sldId id="282" r:id="rId9"/>
    <p:sldId id="283" r:id="rId10"/>
    <p:sldId id="287" r:id="rId11"/>
    <p:sldId id="28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987"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A14593-B5F4-4C7F-84D9-E0B95A2636F6}" type="datetimeFigureOut">
              <a:rPr lang="en-AU" smtClean="0"/>
              <a:t>30/04/2019</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E8F7F4-A498-48F0-B135-49E0B6A9EC58}" type="slidenum">
              <a:rPr lang="en-AU" smtClean="0"/>
              <a:t>‹#›</a:t>
            </a:fld>
            <a:endParaRPr lang="en-AU"/>
          </a:p>
        </p:txBody>
      </p:sp>
    </p:spTree>
    <p:extLst>
      <p:ext uri="{BB962C8B-B14F-4D97-AF65-F5344CB8AC3E}">
        <p14:creationId xmlns:p14="http://schemas.microsoft.com/office/powerpoint/2010/main" val="2372806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EE8F7F4-A498-48F0-B135-49E0B6A9EC58}" type="slidenum">
              <a:rPr lang="en-AU" smtClean="0"/>
              <a:t>9</a:t>
            </a:fld>
            <a:endParaRPr lang="en-AU"/>
          </a:p>
        </p:txBody>
      </p:sp>
    </p:spTree>
    <p:extLst>
      <p:ext uri="{BB962C8B-B14F-4D97-AF65-F5344CB8AC3E}">
        <p14:creationId xmlns:p14="http://schemas.microsoft.com/office/powerpoint/2010/main" val="3988183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EE8F7F4-A498-48F0-B135-49E0B6A9EC58}" type="slidenum">
              <a:rPr lang="en-AU" smtClean="0"/>
              <a:t>10</a:t>
            </a:fld>
            <a:endParaRPr lang="en-AU"/>
          </a:p>
        </p:txBody>
      </p:sp>
    </p:spTree>
    <p:extLst>
      <p:ext uri="{BB962C8B-B14F-4D97-AF65-F5344CB8AC3E}">
        <p14:creationId xmlns:p14="http://schemas.microsoft.com/office/powerpoint/2010/main" val="3491291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D22CD09-6DC8-4214-8173-F62D285C792D}" type="datetimeFigureOut">
              <a:rPr lang="en-AU" smtClean="0"/>
              <a:t>30/04/2019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4136226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D22CD09-6DC8-4214-8173-F62D285C792D}" type="datetimeFigureOut">
              <a:rPr lang="en-AU" smtClean="0"/>
              <a:t>30/04/2019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3871767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D22CD09-6DC8-4214-8173-F62D285C792D}" type="datetimeFigureOut">
              <a:rPr lang="en-AU" smtClean="0"/>
              <a:t>30/04/2019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2470136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D22CD09-6DC8-4214-8173-F62D285C792D}" type="datetimeFigureOut">
              <a:rPr lang="en-AU" smtClean="0"/>
              <a:t>30/04/2019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250164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22CD09-6DC8-4214-8173-F62D285C792D}" type="datetimeFigureOut">
              <a:rPr lang="en-AU" smtClean="0"/>
              <a:t>30/04/2019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3741492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D22CD09-6DC8-4214-8173-F62D285C792D}" type="datetimeFigureOut">
              <a:rPr lang="en-AU" smtClean="0"/>
              <a:t>30/04/2019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4061410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D22CD09-6DC8-4214-8173-F62D285C792D}" type="datetimeFigureOut">
              <a:rPr lang="en-AU" smtClean="0"/>
              <a:t>30/04/2019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248031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D22CD09-6DC8-4214-8173-F62D285C792D}" type="datetimeFigureOut">
              <a:rPr lang="en-AU" smtClean="0"/>
              <a:t>30/04/2019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2335417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22CD09-6DC8-4214-8173-F62D285C792D}" type="datetimeFigureOut">
              <a:rPr lang="en-AU" smtClean="0"/>
              <a:t>30/04/2019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4154515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22CD09-6DC8-4214-8173-F62D285C792D}" type="datetimeFigureOut">
              <a:rPr lang="en-AU" smtClean="0"/>
              <a:t>30/04/2019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171653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22CD09-6DC8-4214-8173-F62D285C792D}" type="datetimeFigureOut">
              <a:rPr lang="en-AU" smtClean="0"/>
              <a:t>30/04/2019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1159940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22CD09-6DC8-4214-8173-F62D285C792D}" type="datetimeFigureOut">
              <a:rPr lang="en-AU" smtClean="0"/>
              <a:t>30/04/2019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71688-A3AB-4ADE-924B-211A5DE6AF52}" type="slidenum">
              <a:rPr lang="en-AU" smtClean="0"/>
              <a:t>‹#›</a:t>
            </a:fld>
            <a:endParaRPr lang="en-AU"/>
          </a:p>
        </p:txBody>
      </p:sp>
    </p:spTree>
    <p:extLst>
      <p:ext uri="{BB962C8B-B14F-4D97-AF65-F5344CB8AC3E}">
        <p14:creationId xmlns:p14="http://schemas.microsoft.com/office/powerpoint/2010/main" val="1517258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A84EC3-19D3-4EF9-A327-6FBADB710740}"/>
              </a:ext>
            </a:extLst>
          </p:cNvPr>
          <p:cNvPicPr>
            <a:picLocks noChangeAspect="1"/>
          </p:cNvPicPr>
          <p:nvPr/>
        </p:nvPicPr>
        <p:blipFill rotWithShape="1">
          <a:blip r:embed="rId2"/>
          <a:srcRect l="7500" t="10000" r="50000" b="40000"/>
          <a:stretch/>
        </p:blipFill>
        <p:spPr>
          <a:xfrm>
            <a:off x="37641" y="76200"/>
            <a:ext cx="6995160" cy="5486400"/>
          </a:xfrm>
          <a:prstGeom prst="rect">
            <a:avLst/>
          </a:prstGeom>
        </p:spPr>
      </p:pic>
    </p:spTree>
    <p:extLst>
      <p:ext uri="{BB962C8B-B14F-4D97-AF65-F5344CB8AC3E}">
        <p14:creationId xmlns:p14="http://schemas.microsoft.com/office/powerpoint/2010/main" val="4155180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7171E2-DA90-491F-868D-7F37D49B035F}"/>
              </a:ext>
            </a:extLst>
          </p:cNvPr>
          <p:cNvSpPr txBox="1"/>
          <p:nvPr/>
        </p:nvSpPr>
        <p:spPr>
          <a:xfrm>
            <a:off x="381000" y="457200"/>
            <a:ext cx="3988015" cy="707886"/>
          </a:xfrm>
          <a:prstGeom prst="rect">
            <a:avLst/>
          </a:prstGeom>
          <a:noFill/>
        </p:spPr>
        <p:txBody>
          <a:bodyPr wrap="none" rtlCol="0">
            <a:spAutoFit/>
          </a:bodyPr>
          <a:lstStyle/>
          <a:p>
            <a:r>
              <a:rPr lang="en-AU" sz="4000" b="1" dirty="0">
                <a:solidFill>
                  <a:schemeClr val="tx2">
                    <a:lumMod val="60000"/>
                    <a:lumOff val="40000"/>
                  </a:schemeClr>
                </a:solidFill>
              </a:rPr>
              <a:t>Forming an image</a:t>
            </a:r>
          </a:p>
        </p:txBody>
      </p:sp>
      <p:pic>
        <p:nvPicPr>
          <p:cNvPr id="5" name="Picture 4">
            <a:extLst>
              <a:ext uri="{FF2B5EF4-FFF2-40B4-BE49-F238E27FC236}">
                <a16:creationId xmlns:a16="http://schemas.microsoft.com/office/drawing/2014/main" id="{1BD16A17-CB25-4E48-9934-1479A03D6B68}"/>
              </a:ext>
            </a:extLst>
          </p:cNvPr>
          <p:cNvPicPr>
            <a:picLocks noChangeAspect="1"/>
          </p:cNvPicPr>
          <p:nvPr/>
        </p:nvPicPr>
        <p:blipFill rotWithShape="1">
          <a:blip r:embed="rId3"/>
          <a:srcRect l="11667" t="40667" r="70000" b="36667"/>
          <a:stretch/>
        </p:blipFill>
        <p:spPr>
          <a:xfrm>
            <a:off x="1740115" y="1676400"/>
            <a:ext cx="5257800" cy="4062845"/>
          </a:xfrm>
          <a:prstGeom prst="rect">
            <a:avLst/>
          </a:prstGeom>
        </p:spPr>
      </p:pic>
    </p:spTree>
    <p:extLst>
      <p:ext uri="{BB962C8B-B14F-4D97-AF65-F5344CB8AC3E}">
        <p14:creationId xmlns:p14="http://schemas.microsoft.com/office/powerpoint/2010/main" val="332845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E68337-4449-4D7D-88AC-500AB4ED83CE}"/>
              </a:ext>
            </a:extLst>
          </p:cNvPr>
          <p:cNvSpPr txBox="1"/>
          <p:nvPr/>
        </p:nvSpPr>
        <p:spPr>
          <a:xfrm>
            <a:off x="381000" y="457200"/>
            <a:ext cx="1982081" cy="707886"/>
          </a:xfrm>
          <a:prstGeom prst="rect">
            <a:avLst/>
          </a:prstGeom>
          <a:noFill/>
        </p:spPr>
        <p:txBody>
          <a:bodyPr wrap="none" rtlCol="0">
            <a:spAutoFit/>
          </a:bodyPr>
          <a:lstStyle/>
          <a:p>
            <a:r>
              <a:rPr lang="en-AU" sz="4000" b="1" dirty="0">
                <a:solidFill>
                  <a:schemeClr val="tx2">
                    <a:lumMod val="60000"/>
                    <a:lumOff val="40000"/>
                  </a:schemeClr>
                </a:solidFill>
              </a:rPr>
              <a:t>Vocab….</a:t>
            </a:r>
          </a:p>
        </p:txBody>
      </p:sp>
      <p:sp>
        <p:nvSpPr>
          <p:cNvPr id="5" name="TextBox 4">
            <a:extLst>
              <a:ext uri="{FF2B5EF4-FFF2-40B4-BE49-F238E27FC236}">
                <a16:creationId xmlns:a16="http://schemas.microsoft.com/office/drawing/2014/main" id="{4C836107-F4AF-40CB-89EE-B923D68938AB}"/>
              </a:ext>
            </a:extLst>
          </p:cNvPr>
          <p:cNvSpPr txBox="1"/>
          <p:nvPr/>
        </p:nvSpPr>
        <p:spPr>
          <a:xfrm>
            <a:off x="1421296" y="1600200"/>
            <a:ext cx="2961861" cy="3416320"/>
          </a:xfrm>
          <a:prstGeom prst="rect">
            <a:avLst/>
          </a:prstGeom>
          <a:noFill/>
        </p:spPr>
        <p:txBody>
          <a:bodyPr wrap="square" rtlCol="0">
            <a:spAutoFit/>
          </a:bodyPr>
          <a:lstStyle/>
          <a:p>
            <a:r>
              <a:rPr lang="en-AU" sz="2400" dirty="0">
                <a:solidFill>
                  <a:schemeClr val="bg1"/>
                </a:solidFill>
              </a:rPr>
              <a:t>Angle of incidence</a:t>
            </a:r>
          </a:p>
          <a:p>
            <a:r>
              <a:rPr lang="en-AU" sz="2400" dirty="0">
                <a:solidFill>
                  <a:schemeClr val="bg1"/>
                </a:solidFill>
              </a:rPr>
              <a:t>Angle of reflection</a:t>
            </a:r>
          </a:p>
          <a:p>
            <a:r>
              <a:rPr lang="en-AU" sz="2400" dirty="0">
                <a:solidFill>
                  <a:schemeClr val="bg1"/>
                </a:solidFill>
              </a:rPr>
              <a:t>Angle of refraction</a:t>
            </a:r>
          </a:p>
          <a:p>
            <a:r>
              <a:rPr lang="en-AU" sz="2400" dirty="0">
                <a:solidFill>
                  <a:schemeClr val="bg1"/>
                </a:solidFill>
              </a:rPr>
              <a:t>Concave lens</a:t>
            </a:r>
          </a:p>
          <a:p>
            <a:r>
              <a:rPr lang="en-AU" sz="2400" dirty="0">
                <a:solidFill>
                  <a:schemeClr val="bg1"/>
                </a:solidFill>
              </a:rPr>
              <a:t>Convex lens</a:t>
            </a:r>
          </a:p>
          <a:p>
            <a:r>
              <a:rPr lang="en-AU" sz="2400" dirty="0">
                <a:solidFill>
                  <a:schemeClr val="bg1"/>
                </a:solidFill>
              </a:rPr>
              <a:t>Critical angle</a:t>
            </a:r>
          </a:p>
          <a:p>
            <a:r>
              <a:rPr lang="en-AU" sz="2400" dirty="0">
                <a:solidFill>
                  <a:schemeClr val="bg1"/>
                </a:solidFill>
              </a:rPr>
              <a:t>Incident ray</a:t>
            </a:r>
          </a:p>
          <a:p>
            <a:r>
              <a:rPr lang="en-AU" sz="2400" dirty="0">
                <a:solidFill>
                  <a:schemeClr val="bg1"/>
                </a:solidFill>
              </a:rPr>
              <a:t>Lateral inversion</a:t>
            </a:r>
          </a:p>
          <a:p>
            <a:r>
              <a:rPr lang="en-AU" sz="2400" dirty="0">
                <a:solidFill>
                  <a:schemeClr val="bg1"/>
                </a:solidFill>
              </a:rPr>
              <a:t>Law of reflection</a:t>
            </a:r>
          </a:p>
        </p:txBody>
      </p:sp>
      <p:sp>
        <p:nvSpPr>
          <p:cNvPr id="6" name="Rectangle 5">
            <a:extLst>
              <a:ext uri="{FF2B5EF4-FFF2-40B4-BE49-F238E27FC236}">
                <a16:creationId xmlns:a16="http://schemas.microsoft.com/office/drawing/2014/main" id="{2988AA0A-EEE5-45D2-BF91-4AE778DC6DEF}"/>
              </a:ext>
            </a:extLst>
          </p:cNvPr>
          <p:cNvSpPr/>
          <p:nvPr/>
        </p:nvSpPr>
        <p:spPr>
          <a:xfrm>
            <a:off x="5334000" y="1610139"/>
            <a:ext cx="2743200" cy="3416320"/>
          </a:xfrm>
          <a:prstGeom prst="rect">
            <a:avLst/>
          </a:prstGeom>
        </p:spPr>
        <p:txBody>
          <a:bodyPr wrap="square">
            <a:spAutoFit/>
          </a:bodyPr>
          <a:lstStyle/>
          <a:p>
            <a:r>
              <a:rPr lang="en-AU" sz="2400" dirty="0">
                <a:solidFill>
                  <a:schemeClr val="bg1"/>
                </a:solidFill>
              </a:rPr>
              <a:t>Luminous</a:t>
            </a:r>
          </a:p>
          <a:p>
            <a:r>
              <a:rPr lang="en-AU" sz="2400" dirty="0">
                <a:solidFill>
                  <a:schemeClr val="bg1"/>
                </a:solidFill>
              </a:rPr>
              <a:t>Normal</a:t>
            </a:r>
          </a:p>
          <a:p>
            <a:r>
              <a:rPr lang="en-AU" sz="2400" dirty="0">
                <a:solidFill>
                  <a:schemeClr val="bg1"/>
                </a:solidFill>
              </a:rPr>
              <a:t>Plane mirror</a:t>
            </a:r>
          </a:p>
          <a:p>
            <a:r>
              <a:rPr lang="en-AU" sz="2400" dirty="0">
                <a:solidFill>
                  <a:schemeClr val="bg1"/>
                </a:solidFill>
              </a:rPr>
              <a:t>Real image</a:t>
            </a:r>
          </a:p>
          <a:p>
            <a:r>
              <a:rPr lang="en-AU" sz="2400" dirty="0">
                <a:solidFill>
                  <a:schemeClr val="bg1"/>
                </a:solidFill>
              </a:rPr>
              <a:t>Refraction</a:t>
            </a:r>
          </a:p>
          <a:p>
            <a:r>
              <a:rPr lang="en-AU" sz="2400" dirty="0">
                <a:solidFill>
                  <a:schemeClr val="bg1"/>
                </a:solidFill>
              </a:rPr>
              <a:t>Refracted index</a:t>
            </a:r>
          </a:p>
          <a:p>
            <a:r>
              <a:rPr lang="en-AU" sz="2400" dirty="0">
                <a:solidFill>
                  <a:schemeClr val="bg1"/>
                </a:solidFill>
              </a:rPr>
              <a:t>Total internal reflection</a:t>
            </a:r>
          </a:p>
          <a:p>
            <a:r>
              <a:rPr lang="en-AU" sz="2400" dirty="0">
                <a:solidFill>
                  <a:schemeClr val="bg1"/>
                </a:solidFill>
              </a:rPr>
              <a:t>Virtual image</a:t>
            </a:r>
            <a:endParaRPr lang="en-AU" sz="2400" dirty="0"/>
          </a:p>
        </p:txBody>
      </p:sp>
    </p:spTree>
    <p:extLst>
      <p:ext uri="{BB962C8B-B14F-4D97-AF65-F5344CB8AC3E}">
        <p14:creationId xmlns:p14="http://schemas.microsoft.com/office/powerpoint/2010/main" val="3583788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19FB7A-4EAB-41D5-9F81-80C7EE53640A}"/>
              </a:ext>
            </a:extLst>
          </p:cNvPr>
          <p:cNvPicPr>
            <a:picLocks noChangeAspect="1"/>
          </p:cNvPicPr>
          <p:nvPr/>
        </p:nvPicPr>
        <p:blipFill rotWithShape="1">
          <a:blip r:embed="rId2"/>
          <a:srcRect l="50000" t="10001" r="9167" b="55333"/>
          <a:stretch/>
        </p:blipFill>
        <p:spPr>
          <a:xfrm>
            <a:off x="990599" y="609600"/>
            <a:ext cx="6893169" cy="3657600"/>
          </a:xfrm>
          <a:prstGeom prst="rect">
            <a:avLst/>
          </a:prstGeom>
        </p:spPr>
      </p:pic>
    </p:spTree>
    <p:extLst>
      <p:ext uri="{BB962C8B-B14F-4D97-AF65-F5344CB8AC3E}">
        <p14:creationId xmlns:p14="http://schemas.microsoft.com/office/powerpoint/2010/main" val="2521571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7171E2-DA90-491F-868D-7F37D49B035F}"/>
              </a:ext>
            </a:extLst>
          </p:cNvPr>
          <p:cNvSpPr txBox="1"/>
          <p:nvPr/>
        </p:nvSpPr>
        <p:spPr>
          <a:xfrm>
            <a:off x="381000" y="457200"/>
            <a:ext cx="4008020" cy="707886"/>
          </a:xfrm>
          <a:prstGeom prst="rect">
            <a:avLst/>
          </a:prstGeom>
          <a:noFill/>
        </p:spPr>
        <p:txBody>
          <a:bodyPr wrap="none" rtlCol="0">
            <a:spAutoFit/>
          </a:bodyPr>
          <a:lstStyle/>
          <a:p>
            <a:r>
              <a:rPr lang="en-AU" sz="4000" b="1" dirty="0">
                <a:solidFill>
                  <a:schemeClr val="tx2">
                    <a:lumMod val="60000"/>
                    <a:lumOff val="40000"/>
                  </a:schemeClr>
                </a:solidFill>
              </a:rPr>
              <a:t>Properties of light</a:t>
            </a:r>
          </a:p>
        </p:txBody>
      </p:sp>
      <p:sp>
        <p:nvSpPr>
          <p:cNvPr id="3" name="TextBox 2">
            <a:extLst>
              <a:ext uri="{FF2B5EF4-FFF2-40B4-BE49-F238E27FC236}">
                <a16:creationId xmlns:a16="http://schemas.microsoft.com/office/drawing/2014/main" id="{B9B716BD-C4D9-4670-A606-FDAF80AEE7D2}"/>
              </a:ext>
            </a:extLst>
          </p:cNvPr>
          <p:cNvSpPr txBox="1"/>
          <p:nvPr/>
        </p:nvSpPr>
        <p:spPr>
          <a:xfrm>
            <a:off x="457200" y="1295400"/>
            <a:ext cx="8458200" cy="2677656"/>
          </a:xfrm>
          <a:prstGeom prst="rect">
            <a:avLst/>
          </a:prstGeom>
          <a:noFill/>
        </p:spPr>
        <p:txBody>
          <a:bodyPr wrap="square" rtlCol="0">
            <a:spAutoFit/>
          </a:bodyPr>
          <a:lstStyle/>
          <a:p>
            <a:r>
              <a:rPr lang="en-AU" sz="2400" dirty="0">
                <a:solidFill>
                  <a:schemeClr val="bg1"/>
                </a:solidFill>
              </a:rPr>
              <a:t>Radiated heat travels through space from the sun to Earth as infrared radiation.  Light also travels through space from the Sun to Earth, lighting up our day.  Both radiated heat and light are examples of electromagnetic radiation.</a:t>
            </a:r>
          </a:p>
          <a:p>
            <a:endParaRPr lang="en-AU" sz="2400" dirty="0">
              <a:solidFill>
                <a:schemeClr val="bg1"/>
              </a:solidFill>
            </a:endParaRPr>
          </a:p>
          <a:p>
            <a:r>
              <a:rPr lang="en-AU" sz="2400" dirty="0">
                <a:solidFill>
                  <a:schemeClr val="bg1"/>
                </a:solidFill>
              </a:rPr>
              <a:t>They travel as a wave known as an electromagnetic wave.  It can pass through a vacuum, and can travel at 300,000 km/s</a:t>
            </a:r>
          </a:p>
        </p:txBody>
      </p:sp>
      <p:pic>
        <p:nvPicPr>
          <p:cNvPr id="8" name="Picture 7">
            <a:extLst>
              <a:ext uri="{FF2B5EF4-FFF2-40B4-BE49-F238E27FC236}">
                <a16:creationId xmlns:a16="http://schemas.microsoft.com/office/drawing/2014/main" id="{16843B40-D1A6-4429-99DF-0F70E3C076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7375" y="4267200"/>
            <a:ext cx="5429250" cy="2047875"/>
          </a:xfrm>
          <a:prstGeom prst="rect">
            <a:avLst/>
          </a:prstGeom>
        </p:spPr>
      </p:pic>
    </p:spTree>
    <p:extLst>
      <p:ext uri="{BB962C8B-B14F-4D97-AF65-F5344CB8AC3E}">
        <p14:creationId xmlns:p14="http://schemas.microsoft.com/office/powerpoint/2010/main" val="2018040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7171E2-DA90-491F-868D-7F37D49B035F}"/>
              </a:ext>
            </a:extLst>
          </p:cNvPr>
          <p:cNvSpPr txBox="1"/>
          <p:nvPr/>
        </p:nvSpPr>
        <p:spPr>
          <a:xfrm>
            <a:off x="381000" y="457200"/>
            <a:ext cx="4008020" cy="707886"/>
          </a:xfrm>
          <a:prstGeom prst="rect">
            <a:avLst/>
          </a:prstGeom>
          <a:noFill/>
        </p:spPr>
        <p:txBody>
          <a:bodyPr wrap="none" rtlCol="0">
            <a:spAutoFit/>
          </a:bodyPr>
          <a:lstStyle/>
          <a:p>
            <a:r>
              <a:rPr lang="en-AU" sz="4000" b="1" dirty="0">
                <a:solidFill>
                  <a:schemeClr val="tx2">
                    <a:lumMod val="60000"/>
                    <a:lumOff val="40000"/>
                  </a:schemeClr>
                </a:solidFill>
              </a:rPr>
              <a:t>Properties of light</a:t>
            </a:r>
          </a:p>
        </p:txBody>
      </p:sp>
      <p:sp>
        <p:nvSpPr>
          <p:cNvPr id="5" name="TextBox 4">
            <a:extLst>
              <a:ext uri="{FF2B5EF4-FFF2-40B4-BE49-F238E27FC236}">
                <a16:creationId xmlns:a16="http://schemas.microsoft.com/office/drawing/2014/main" id="{8DFB1687-16AB-4852-A68E-F2DC642F9891}"/>
              </a:ext>
            </a:extLst>
          </p:cNvPr>
          <p:cNvSpPr txBox="1"/>
          <p:nvPr/>
        </p:nvSpPr>
        <p:spPr>
          <a:xfrm>
            <a:off x="457200" y="1295400"/>
            <a:ext cx="8458200" cy="1938992"/>
          </a:xfrm>
          <a:prstGeom prst="rect">
            <a:avLst/>
          </a:prstGeom>
          <a:noFill/>
        </p:spPr>
        <p:txBody>
          <a:bodyPr wrap="square" rtlCol="0">
            <a:spAutoFit/>
          </a:bodyPr>
          <a:lstStyle/>
          <a:p>
            <a:r>
              <a:rPr lang="en-AU" sz="2400" dirty="0">
                <a:solidFill>
                  <a:schemeClr val="bg1"/>
                </a:solidFill>
              </a:rPr>
              <a:t>An object that releases or emits light is said to be </a:t>
            </a:r>
            <a:r>
              <a:rPr lang="en-AU" sz="2400" b="1" i="1" dirty="0">
                <a:solidFill>
                  <a:schemeClr val="bg1"/>
                </a:solidFill>
              </a:rPr>
              <a:t>luminous</a:t>
            </a:r>
            <a:r>
              <a:rPr lang="en-AU" sz="2400" dirty="0">
                <a:solidFill>
                  <a:schemeClr val="bg1"/>
                </a:solidFill>
              </a:rPr>
              <a:t>.  However, most objects do not produce their own light.  They are non-luminous.  You see most objects, such as the moon, because light bounces off them and then into your eyes.  This process is called </a:t>
            </a:r>
            <a:r>
              <a:rPr lang="en-AU" sz="2400" b="1" i="1" dirty="0">
                <a:solidFill>
                  <a:schemeClr val="bg1"/>
                </a:solidFill>
              </a:rPr>
              <a:t>reflection</a:t>
            </a:r>
            <a:r>
              <a:rPr lang="en-AU" sz="2400" dirty="0">
                <a:solidFill>
                  <a:schemeClr val="bg1"/>
                </a:solidFill>
              </a:rPr>
              <a:t>.</a:t>
            </a:r>
          </a:p>
        </p:txBody>
      </p:sp>
      <p:pic>
        <p:nvPicPr>
          <p:cNvPr id="6" name="Picture 5">
            <a:extLst>
              <a:ext uri="{FF2B5EF4-FFF2-40B4-BE49-F238E27FC236}">
                <a16:creationId xmlns:a16="http://schemas.microsoft.com/office/drawing/2014/main" id="{0082933D-557C-40EF-8D18-58E53494CB13}"/>
              </a:ext>
            </a:extLst>
          </p:cNvPr>
          <p:cNvPicPr>
            <a:picLocks noChangeAspect="1"/>
          </p:cNvPicPr>
          <p:nvPr/>
        </p:nvPicPr>
        <p:blipFill>
          <a:blip r:embed="rId2"/>
          <a:stretch>
            <a:fillRect/>
          </a:stretch>
        </p:blipFill>
        <p:spPr>
          <a:xfrm>
            <a:off x="1943100" y="3364706"/>
            <a:ext cx="5257800" cy="3274370"/>
          </a:xfrm>
          <a:prstGeom prst="rect">
            <a:avLst/>
          </a:prstGeom>
        </p:spPr>
      </p:pic>
    </p:spTree>
    <p:extLst>
      <p:ext uri="{BB962C8B-B14F-4D97-AF65-F5344CB8AC3E}">
        <p14:creationId xmlns:p14="http://schemas.microsoft.com/office/powerpoint/2010/main" val="3812375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7171E2-DA90-491F-868D-7F37D49B035F}"/>
              </a:ext>
            </a:extLst>
          </p:cNvPr>
          <p:cNvSpPr txBox="1"/>
          <p:nvPr/>
        </p:nvSpPr>
        <p:spPr>
          <a:xfrm>
            <a:off x="381000" y="457200"/>
            <a:ext cx="6414641" cy="707886"/>
          </a:xfrm>
          <a:prstGeom prst="rect">
            <a:avLst/>
          </a:prstGeom>
          <a:noFill/>
        </p:spPr>
        <p:txBody>
          <a:bodyPr wrap="none" rtlCol="0">
            <a:spAutoFit/>
          </a:bodyPr>
          <a:lstStyle/>
          <a:p>
            <a:r>
              <a:rPr lang="en-AU" sz="4000" b="1" dirty="0">
                <a:solidFill>
                  <a:schemeClr val="tx2">
                    <a:lumMod val="60000"/>
                    <a:lumOff val="40000"/>
                  </a:schemeClr>
                </a:solidFill>
              </a:rPr>
              <a:t>Diffuse and regular reflection</a:t>
            </a:r>
          </a:p>
        </p:txBody>
      </p:sp>
      <p:sp>
        <p:nvSpPr>
          <p:cNvPr id="3" name="TextBox 2">
            <a:extLst>
              <a:ext uri="{FF2B5EF4-FFF2-40B4-BE49-F238E27FC236}">
                <a16:creationId xmlns:a16="http://schemas.microsoft.com/office/drawing/2014/main" id="{B9B716BD-C4D9-4670-A606-FDAF80AEE7D2}"/>
              </a:ext>
            </a:extLst>
          </p:cNvPr>
          <p:cNvSpPr txBox="1"/>
          <p:nvPr/>
        </p:nvSpPr>
        <p:spPr>
          <a:xfrm>
            <a:off x="457200" y="1104001"/>
            <a:ext cx="8458200" cy="1200329"/>
          </a:xfrm>
          <a:prstGeom prst="rect">
            <a:avLst/>
          </a:prstGeom>
          <a:noFill/>
        </p:spPr>
        <p:txBody>
          <a:bodyPr wrap="square" rtlCol="0">
            <a:spAutoFit/>
          </a:bodyPr>
          <a:lstStyle/>
          <a:p>
            <a:r>
              <a:rPr lang="en-AU" sz="2400" dirty="0">
                <a:solidFill>
                  <a:schemeClr val="bg1"/>
                </a:solidFill>
              </a:rPr>
              <a:t>When light reflects off a very smooth surface such as a mirror or a window, it undergoes regular reflection.  This produces a clear image – all the light rays are reflected in the same direction.</a:t>
            </a:r>
          </a:p>
        </p:txBody>
      </p:sp>
      <p:pic>
        <p:nvPicPr>
          <p:cNvPr id="4" name="Picture 3">
            <a:extLst>
              <a:ext uri="{FF2B5EF4-FFF2-40B4-BE49-F238E27FC236}">
                <a16:creationId xmlns:a16="http://schemas.microsoft.com/office/drawing/2014/main" id="{AE6AC6A8-6CD7-4700-8D95-991503853210}"/>
              </a:ext>
            </a:extLst>
          </p:cNvPr>
          <p:cNvPicPr>
            <a:picLocks noChangeAspect="1"/>
          </p:cNvPicPr>
          <p:nvPr/>
        </p:nvPicPr>
        <p:blipFill>
          <a:blip r:embed="rId2"/>
          <a:stretch>
            <a:fillRect/>
          </a:stretch>
        </p:blipFill>
        <p:spPr>
          <a:xfrm>
            <a:off x="6934200" y="2692691"/>
            <a:ext cx="2032743" cy="3051369"/>
          </a:xfrm>
          <a:prstGeom prst="rect">
            <a:avLst/>
          </a:prstGeom>
        </p:spPr>
      </p:pic>
      <p:pic>
        <p:nvPicPr>
          <p:cNvPr id="7" name="Picture 6">
            <a:extLst>
              <a:ext uri="{FF2B5EF4-FFF2-40B4-BE49-F238E27FC236}">
                <a16:creationId xmlns:a16="http://schemas.microsoft.com/office/drawing/2014/main" id="{1BBBB6D5-4D1F-407E-82D9-42997802623B}"/>
              </a:ext>
            </a:extLst>
          </p:cNvPr>
          <p:cNvPicPr>
            <a:picLocks noChangeAspect="1"/>
          </p:cNvPicPr>
          <p:nvPr/>
        </p:nvPicPr>
        <p:blipFill>
          <a:blip r:embed="rId3"/>
          <a:stretch>
            <a:fillRect/>
          </a:stretch>
        </p:blipFill>
        <p:spPr>
          <a:xfrm>
            <a:off x="75195" y="2696004"/>
            <a:ext cx="4530778" cy="3012968"/>
          </a:xfrm>
          <a:prstGeom prst="rect">
            <a:avLst/>
          </a:prstGeom>
        </p:spPr>
      </p:pic>
      <p:pic>
        <p:nvPicPr>
          <p:cNvPr id="8" name="Picture 7">
            <a:extLst>
              <a:ext uri="{FF2B5EF4-FFF2-40B4-BE49-F238E27FC236}">
                <a16:creationId xmlns:a16="http://schemas.microsoft.com/office/drawing/2014/main" id="{D0B6CD50-701A-4F0D-BE3A-CBBCC6C3A807}"/>
              </a:ext>
            </a:extLst>
          </p:cNvPr>
          <p:cNvPicPr>
            <a:picLocks noChangeAspect="1"/>
          </p:cNvPicPr>
          <p:nvPr/>
        </p:nvPicPr>
        <p:blipFill rotWithShape="1">
          <a:blip r:embed="rId4"/>
          <a:srcRect l="47715" t="-3158" r="17904" b="3158"/>
          <a:stretch/>
        </p:blipFill>
        <p:spPr>
          <a:xfrm>
            <a:off x="4785720" y="2603217"/>
            <a:ext cx="2009921" cy="3105755"/>
          </a:xfrm>
          <a:prstGeom prst="rect">
            <a:avLst/>
          </a:prstGeom>
        </p:spPr>
      </p:pic>
    </p:spTree>
    <p:extLst>
      <p:ext uri="{BB962C8B-B14F-4D97-AF65-F5344CB8AC3E}">
        <p14:creationId xmlns:p14="http://schemas.microsoft.com/office/powerpoint/2010/main" val="568492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7171E2-DA90-491F-868D-7F37D49B035F}"/>
              </a:ext>
            </a:extLst>
          </p:cNvPr>
          <p:cNvSpPr txBox="1"/>
          <p:nvPr/>
        </p:nvSpPr>
        <p:spPr>
          <a:xfrm>
            <a:off x="381000" y="457200"/>
            <a:ext cx="6414641" cy="707886"/>
          </a:xfrm>
          <a:prstGeom prst="rect">
            <a:avLst/>
          </a:prstGeom>
          <a:noFill/>
        </p:spPr>
        <p:txBody>
          <a:bodyPr wrap="none" rtlCol="0">
            <a:spAutoFit/>
          </a:bodyPr>
          <a:lstStyle/>
          <a:p>
            <a:r>
              <a:rPr lang="en-AU" sz="4000" b="1" dirty="0">
                <a:solidFill>
                  <a:schemeClr val="tx2">
                    <a:lumMod val="60000"/>
                    <a:lumOff val="40000"/>
                  </a:schemeClr>
                </a:solidFill>
              </a:rPr>
              <a:t>Diffuse and regular reflection</a:t>
            </a:r>
          </a:p>
        </p:txBody>
      </p:sp>
      <p:pic>
        <p:nvPicPr>
          <p:cNvPr id="10" name="Picture 9">
            <a:extLst>
              <a:ext uri="{FF2B5EF4-FFF2-40B4-BE49-F238E27FC236}">
                <a16:creationId xmlns:a16="http://schemas.microsoft.com/office/drawing/2014/main" id="{C303D607-873F-40FE-91A4-04C7B8FF33E0}"/>
              </a:ext>
            </a:extLst>
          </p:cNvPr>
          <p:cNvPicPr>
            <a:picLocks noChangeAspect="1"/>
          </p:cNvPicPr>
          <p:nvPr/>
        </p:nvPicPr>
        <p:blipFill>
          <a:blip r:embed="rId2"/>
          <a:stretch>
            <a:fillRect/>
          </a:stretch>
        </p:blipFill>
        <p:spPr>
          <a:xfrm>
            <a:off x="883220" y="2133600"/>
            <a:ext cx="6736780" cy="3721268"/>
          </a:xfrm>
          <a:prstGeom prst="rect">
            <a:avLst/>
          </a:prstGeom>
        </p:spPr>
      </p:pic>
    </p:spTree>
    <p:extLst>
      <p:ext uri="{BB962C8B-B14F-4D97-AF65-F5344CB8AC3E}">
        <p14:creationId xmlns:p14="http://schemas.microsoft.com/office/powerpoint/2010/main" val="3983823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7171E2-DA90-491F-868D-7F37D49B035F}"/>
              </a:ext>
            </a:extLst>
          </p:cNvPr>
          <p:cNvSpPr txBox="1"/>
          <p:nvPr/>
        </p:nvSpPr>
        <p:spPr>
          <a:xfrm>
            <a:off x="381000" y="457200"/>
            <a:ext cx="6414641" cy="707886"/>
          </a:xfrm>
          <a:prstGeom prst="rect">
            <a:avLst/>
          </a:prstGeom>
          <a:noFill/>
        </p:spPr>
        <p:txBody>
          <a:bodyPr wrap="none" rtlCol="0">
            <a:spAutoFit/>
          </a:bodyPr>
          <a:lstStyle/>
          <a:p>
            <a:r>
              <a:rPr lang="en-AU" sz="4000" b="1" dirty="0">
                <a:solidFill>
                  <a:schemeClr val="tx2">
                    <a:lumMod val="60000"/>
                    <a:lumOff val="40000"/>
                  </a:schemeClr>
                </a:solidFill>
              </a:rPr>
              <a:t>Diffuse and regular reflection</a:t>
            </a:r>
          </a:p>
        </p:txBody>
      </p:sp>
      <p:sp>
        <p:nvSpPr>
          <p:cNvPr id="3" name="TextBox 2">
            <a:extLst>
              <a:ext uri="{FF2B5EF4-FFF2-40B4-BE49-F238E27FC236}">
                <a16:creationId xmlns:a16="http://schemas.microsoft.com/office/drawing/2014/main" id="{B9B716BD-C4D9-4670-A606-FDAF80AEE7D2}"/>
              </a:ext>
            </a:extLst>
          </p:cNvPr>
          <p:cNvSpPr txBox="1"/>
          <p:nvPr/>
        </p:nvSpPr>
        <p:spPr>
          <a:xfrm>
            <a:off x="381000" y="1281043"/>
            <a:ext cx="4572000" cy="3046988"/>
          </a:xfrm>
          <a:prstGeom prst="rect">
            <a:avLst/>
          </a:prstGeom>
          <a:noFill/>
        </p:spPr>
        <p:txBody>
          <a:bodyPr wrap="square" rtlCol="0">
            <a:spAutoFit/>
          </a:bodyPr>
          <a:lstStyle/>
          <a:p>
            <a:r>
              <a:rPr lang="en-AU" sz="2400" dirty="0">
                <a:solidFill>
                  <a:schemeClr val="bg1"/>
                </a:solidFill>
              </a:rPr>
              <a:t>The surfaces of most objects are quite rough when viewed up close.  These surfaces reflect or scatter light in many directions, and do not form an image.</a:t>
            </a:r>
          </a:p>
          <a:p>
            <a:endParaRPr lang="en-AU" sz="2400" dirty="0">
              <a:solidFill>
                <a:schemeClr val="bg1"/>
              </a:solidFill>
            </a:endParaRPr>
          </a:p>
          <a:p>
            <a:r>
              <a:rPr lang="en-AU" sz="2400" dirty="0">
                <a:solidFill>
                  <a:schemeClr val="bg1"/>
                </a:solidFill>
              </a:rPr>
              <a:t>Example – ball thrown against the wall</a:t>
            </a:r>
          </a:p>
        </p:txBody>
      </p:sp>
      <p:pic>
        <p:nvPicPr>
          <p:cNvPr id="5" name="Picture 4">
            <a:extLst>
              <a:ext uri="{FF2B5EF4-FFF2-40B4-BE49-F238E27FC236}">
                <a16:creationId xmlns:a16="http://schemas.microsoft.com/office/drawing/2014/main" id="{8813609C-7E9A-47BF-85CB-14E76B897C22}"/>
              </a:ext>
            </a:extLst>
          </p:cNvPr>
          <p:cNvPicPr>
            <a:picLocks noChangeAspect="1"/>
          </p:cNvPicPr>
          <p:nvPr/>
        </p:nvPicPr>
        <p:blipFill rotWithShape="1">
          <a:blip r:embed="rId2"/>
          <a:srcRect l="29166" t="19333" r="52500" b="38000"/>
          <a:stretch/>
        </p:blipFill>
        <p:spPr>
          <a:xfrm>
            <a:off x="5638800" y="1588954"/>
            <a:ext cx="3442391" cy="5007114"/>
          </a:xfrm>
          <a:prstGeom prst="rect">
            <a:avLst/>
          </a:prstGeom>
        </p:spPr>
      </p:pic>
    </p:spTree>
    <p:extLst>
      <p:ext uri="{BB962C8B-B14F-4D97-AF65-F5344CB8AC3E}">
        <p14:creationId xmlns:p14="http://schemas.microsoft.com/office/powerpoint/2010/main" val="1198210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7171E2-DA90-491F-868D-7F37D49B035F}"/>
              </a:ext>
            </a:extLst>
          </p:cNvPr>
          <p:cNvSpPr txBox="1"/>
          <p:nvPr/>
        </p:nvSpPr>
        <p:spPr>
          <a:xfrm>
            <a:off x="381000" y="457200"/>
            <a:ext cx="4561698" cy="707886"/>
          </a:xfrm>
          <a:prstGeom prst="rect">
            <a:avLst/>
          </a:prstGeom>
          <a:noFill/>
        </p:spPr>
        <p:txBody>
          <a:bodyPr wrap="none" rtlCol="0">
            <a:spAutoFit/>
          </a:bodyPr>
          <a:lstStyle/>
          <a:p>
            <a:r>
              <a:rPr lang="en-AU" sz="4000" b="1" dirty="0">
                <a:solidFill>
                  <a:schemeClr val="tx2">
                    <a:lumMod val="60000"/>
                    <a:lumOff val="40000"/>
                  </a:schemeClr>
                </a:solidFill>
              </a:rPr>
              <a:t>The law of reflection</a:t>
            </a:r>
          </a:p>
        </p:txBody>
      </p:sp>
      <p:sp>
        <p:nvSpPr>
          <p:cNvPr id="3" name="TextBox 2">
            <a:extLst>
              <a:ext uri="{FF2B5EF4-FFF2-40B4-BE49-F238E27FC236}">
                <a16:creationId xmlns:a16="http://schemas.microsoft.com/office/drawing/2014/main" id="{B9B716BD-C4D9-4670-A606-FDAF80AEE7D2}"/>
              </a:ext>
            </a:extLst>
          </p:cNvPr>
          <p:cNvSpPr txBox="1"/>
          <p:nvPr/>
        </p:nvSpPr>
        <p:spPr>
          <a:xfrm>
            <a:off x="457200" y="1104001"/>
            <a:ext cx="8458200" cy="2308324"/>
          </a:xfrm>
          <a:prstGeom prst="rect">
            <a:avLst/>
          </a:prstGeom>
          <a:noFill/>
        </p:spPr>
        <p:txBody>
          <a:bodyPr wrap="square" rtlCol="0">
            <a:spAutoFit/>
          </a:bodyPr>
          <a:lstStyle/>
          <a:p>
            <a:r>
              <a:rPr lang="en-AU" sz="2400" dirty="0">
                <a:solidFill>
                  <a:schemeClr val="bg1"/>
                </a:solidFill>
              </a:rPr>
              <a:t>When a billiard ball on a pool table is hit so that its path is at a right angle to the edge of the table, the ball bounces straight back along the same path.  When it is hit at a different angle to the cushion, it bounces off the cushion at the same angle.  In the same way , an incoming ray of light is reflected off a mirror at the same angle.  This is called the </a:t>
            </a:r>
            <a:r>
              <a:rPr lang="en-AU" sz="2400" i="1" dirty="0">
                <a:solidFill>
                  <a:schemeClr val="bg1"/>
                </a:solidFill>
              </a:rPr>
              <a:t>law of reflection</a:t>
            </a:r>
            <a:r>
              <a:rPr lang="en-AU" sz="2400" dirty="0">
                <a:solidFill>
                  <a:schemeClr val="bg1"/>
                </a:solidFill>
              </a:rPr>
              <a:t>.  </a:t>
            </a:r>
          </a:p>
        </p:txBody>
      </p:sp>
      <p:pic>
        <p:nvPicPr>
          <p:cNvPr id="6" name="Picture 5">
            <a:extLst>
              <a:ext uri="{FF2B5EF4-FFF2-40B4-BE49-F238E27FC236}">
                <a16:creationId xmlns:a16="http://schemas.microsoft.com/office/drawing/2014/main" id="{56F20C5D-C53A-43D7-861B-04612160AFB1}"/>
              </a:ext>
            </a:extLst>
          </p:cNvPr>
          <p:cNvPicPr>
            <a:picLocks noChangeAspect="1"/>
          </p:cNvPicPr>
          <p:nvPr/>
        </p:nvPicPr>
        <p:blipFill rotWithShape="1">
          <a:blip r:embed="rId2"/>
          <a:srcRect l="70833" t="12667" r="10833" b="62000"/>
          <a:stretch/>
        </p:blipFill>
        <p:spPr>
          <a:xfrm>
            <a:off x="5334000" y="3559262"/>
            <a:ext cx="3554896" cy="3070138"/>
          </a:xfrm>
          <a:prstGeom prst="rect">
            <a:avLst/>
          </a:prstGeom>
        </p:spPr>
      </p:pic>
      <p:sp>
        <p:nvSpPr>
          <p:cNvPr id="8" name="TextBox 7">
            <a:extLst>
              <a:ext uri="{FF2B5EF4-FFF2-40B4-BE49-F238E27FC236}">
                <a16:creationId xmlns:a16="http://schemas.microsoft.com/office/drawing/2014/main" id="{D2ED3590-5AB9-4E62-8632-45AFFAF5B21E}"/>
              </a:ext>
            </a:extLst>
          </p:cNvPr>
          <p:cNvSpPr txBox="1"/>
          <p:nvPr/>
        </p:nvSpPr>
        <p:spPr>
          <a:xfrm>
            <a:off x="457200" y="3559262"/>
            <a:ext cx="4876800" cy="3046988"/>
          </a:xfrm>
          <a:prstGeom prst="rect">
            <a:avLst/>
          </a:prstGeom>
          <a:noFill/>
        </p:spPr>
        <p:txBody>
          <a:bodyPr wrap="square" rtlCol="0">
            <a:spAutoFit/>
          </a:bodyPr>
          <a:lstStyle/>
          <a:p>
            <a:r>
              <a:rPr lang="en-AU" sz="2400" dirty="0">
                <a:solidFill>
                  <a:schemeClr val="bg1"/>
                </a:solidFill>
              </a:rPr>
              <a:t>The incoming ray is known as </a:t>
            </a:r>
            <a:r>
              <a:rPr lang="en-AU" sz="2400" i="1" dirty="0">
                <a:solidFill>
                  <a:schemeClr val="bg1"/>
                </a:solidFill>
              </a:rPr>
              <a:t>incident ray </a:t>
            </a:r>
            <a:r>
              <a:rPr lang="en-AU" sz="2400" dirty="0">
                <a:solidFill>
                  <a:schemeClr val="bg1"/>
                </a:solidFill>
              </a:rPr>
              <a:t>and the ray that bounces off the mirror is known as the </a:t>
            </a:r>
            <a:r>
              <a:rPr lang="en-AU" sz="2400" i="1" dirty="0">
                <a:solidFill>
                  <a:schemeClr val="bg1"/>
                </a:solidFill>
              </a:rPr>
              <a:t>reflected ray</a:t>
            </a:r>
            <a:r>
              <a:rPr lang="en-AU" sz="2400" dirty="0">
                <a:solidFill>
                  <a:schemeClr val="bg1"/>
                </a:solidFill>
              </a:rPr>
              <a:t>.  A dotted imaginary line, called the </a:t>
            </a:r>
            <a:r>
              <a:rPr lang="en-AU" sz="2400" i="1" dirty="0">
                <a:solidFill>
                  <a:schemeClr val="bg1"/>
                </a:solidFill>
              </a:rPr>
              <a:t>normal</a:t>
            </a:r>
            <a:r>
              <a:rPr lang="en-AU" sz="2400" dirty="0">
                <a:solidFill>
                  <a:schemeClr val="bg1"/>
                </a:solidFill>
              </a:rPr>
              <a:t>, is shown at right angles to the surface of the mirror.  This is used to measure the </a:t>
            </a:r>
            <a:r>
              <a:rPr lang="en-AU" sz="2400" i="1" dirty="0">
                <a:solidFill>
                  <a:schemeClr val="bg1"/>
                </a:solidFill>
              </a:rPr>
              <a:t>angle of incidence </a:t>
            </a:r>
            <a:r>
              <a:rPr lang="en-AU" sz="2400" dirty="0">
                <a:solidFill>
                  <a:schemeClr val="bg1"/>
                </a:solidFill>
              </a:rPr>
              <a:t>(</a:t>
            </a:r>
            <a:r>
              <a:rPr lang="en-AU" sz="2400" i="1" dirty="0" err="1">
                <a:solidFill>
                  <a:schemeClr val="bg1"/>
                </a:solidFill>
              </a:rPr>
              <a:t>i</a:t>
            </a:r>
            <a:r>
              <a:rPr lang="en-AU" sz="2400" dirty="0">
                <a:solidFill>
                  <a:schemeClr val="bg1"/>
                </a:solidFill>
              </a:rPr>
              <a:t>) and the </a:t>
            </a:r>
            <a:r>
              <a:rPr lang="en-AU" sz="2400" i="1" dirty="0">
                <a:solidFill>
                  <a:schemeClr val="bg1"/>
                </a:solidFill>
              </a:rPr>
              <a:t>angle of reflection </a:t>
            </a:r>
            <a:r>
              <a:rPr lang="en-AU" sz="2400" dirty="0">
                <a:solidFill>
                  <a:schemeClr val="bg1"/>
                </a:solidFill>
              </a:rPr>
              <a:t>(</a:t>
            </a:r>
            <a:r>
              <a:rPr lang="en-AU" sz="2400" i="1" dirty="0">
                <a:solidFill>
                  <a:schemeClr val="bg1"/>
                </a:solidFill>
              </a:rPr>
              <a:t>r</a:t>
            </a:r>
            <a:r>
              <a:rPr lang="en-AU" sz="2400" dirty="0">
                <a:solidFill>
                  <a:schemeClr val="bg1"/>
                </a:solidFill>
              </a:rPr>
              <a:t>). </a:t>
            </a:r>
          </a:p>
        </p:txBody>
      </p:sp>
    </p:spTree>
    <p:extLst>
      <p:ext uri="{BB962C8B-B14F-4D97-AF65-F5344CB8AC3E}">
        <p14:creationId xmlns:p14="http://schemas.microsoft.com/office/powerpoint/2010/main" val="1233287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7171E2-DA90-491F-868D-7F37D49B035F}"/>
              </a:ext>
            </a:extLst>
          </p:cNvPr>
          <p:cNvSpPr txBox="1"/>
          <p:nvPr/>
        </p:nvSpPr>
        <p:spPr>
          <a:xfrm>
            <a:off x="381000" y="457200"/>
            <a:ext cx="3046283" cy="707886"/>
          </a:xfrm>
          <a:prstGeom prst="rect">
            <a:avLst/>
          </a:prstGeom>
          <a:noFill/>
        </p:spPr>
        <p:txBody>
          <a:bodyPr wrap="none" rtlCol="0">
            <a:spAutoFit/>
          </a:bodyPr>
          <a:lstStyle/>
          <a:p>
            <a:r>
              <a:rPr lang="en-AU" sz="4000" b="1" dirty="0">
                <a:solidFill>
                  <a:schemeClr val="tx2">
                    <a:lumMod val="60000"/>
                    <a:lumOff val="40000"/>
                  </a:schemeClr>
                </a:solidFill>
              </a:rPr>
              <a:t>Plane mirrors</a:t>
            </a:r>
          </a:p>
        </p:txBody>
      </p:sp>
      <p:sp>
        <p:nvSpPr>
          <p:cNvPr id="3" name="TextBox 2">
            <a:extLst>
              <a:ext uri="{FF2B5EF4-FFF2-40B4-BE49-F238E27FC236}">
                <a16:creationId xmlns:a16="http://schemas.microsoft.com/office/drawing/2014/main" id="{B9B716BD-C4D9-4670-A606-FDAF80AEE7D2}"/>
              </a:ext>
            </a:extLst>
          </p:cNvPr>
          <p:cNvSpPr txBox="1"/>
          <p:nvPr/>
        </p:nvSpPr>
        <p:spPr>
          <a:xfrm>
            <a:off x="457200" y="1104001"/>
            <a:ext cx="8458200" cy="2308324"/>
          </a:xfrm>
          <a:prstGeom prst="rect">
            <a:avLst/>
          </a:prstGeom>
          <a:noFill/>
        </p:spPr>
        <p:txBody>
          <a:bodyPr wrap="square" rtlCol="0">
            <a:spAutoFit/>
          </a:bodyPr>
          <a:lstStyle/>
          <a:p>
            <a:r>
              <a:rPr lang="en-AU" sz="2400" dirty="0">
                <a:solidFill>
                  <a:schemeClr val="bg1"/>
                </a:solidFill>
              </a:rPr>
              <a:t>A flat mirror is also called a </a:t>
            </a:r>
            <a:r>
              <a:rPr lang="en-AU" sz="2400" b="1" i="1" dirty="0">
                <a:solidFill>
                  <a:schemeClr val="bg1"/>
                </a:solidFill>
              </a:rPr>
              <a:t>plane mirror</a:t>
            </a:r>
            <a:r>
              <a:rPr lang="en-AU" sz="2400" dirty="0">
                <a:solidFill>
                  <a:schemeClr val="bg1"/>
                </a:solidFill>
              </a:rPr>
              <a:t>.  When you stand in front of a plane mirror in a fitting room when trying on clothes, your image is the same size as you.  Your image appears to be behind the mirror the same distance as you are in front of it.  Your image is identical to you in every way except that it is reversed sidewards: your right side appears as your left – this is called </a:t>
            </a:r>
            <a:r>
              <a:rPr lang="en-AU" sz="2400" b="1" i="1" dirty="0">
                <a:solidFill>
                  <a:schemeClr val="bg1"/>
                </a:solidFill>
              </a:rPr>
              <a:t>lateral inversion</a:t>
            </a:r>
            <a:r>
              <a:rPr lang="en-AU" sz="2400" dirty="0">
                <a:solidFill>
                  <a:schemeClr val="bg1"/>
                </a:solidFill>
              </a:rPr>
              <a:t>.</a:t>
            </a:r>
          </a:p>
        </p:txBody>
      </p:sp>
      <p:pic>
        <p:nvPicPr>
          <p:cNvPr id="4" name="Picture 3">
            <a:extLst>
              <a:ext uri="{FF2B5EF4-FFF2-40B4-BE49-F238E27FC236}">
                <a16:creationId xmlns:a16="http://schemas.microsoft.com/office/drawing/2014/main" id="{AE5E9E14-A169-4F43-B07B-9F671D2D91D3}"/>
              </a:ext>
            </a:extLst>
          </p:cNvPr>
          <p:cNvPicPr>
            <a:picLocks noChangeAspect="1"/>
          </p:cNvPicPr>
          <p:nvPr/>
        </p:nvPicPr>
        <p:blipFill rotWithShape="1">
          <a:blip r:embed="rId3"/>
          <a:srcRect l="19000" r="11000"/>
          <a:stretch/>
        </p:blipFill>
        <p:spPr>
          <a:xfrm>
            <a:off x="2921245" y="3581400"/>
            <a:ext cx="3301509" cy="3048000"/>
          </a:xfrm>
          <a:prstGeom prst="rect">
            <a:avLst/>
          </a:prstGeom>
        </p:spPr>
      </p:pic>
    </p:spTree>
    <p:extLst>
      <p:ext uri="{BB962C8B-B14F-4D97-AF65-F5344CB8AC3E}">
        <p14:creationId xmlns:p14="http://schemas.microsoft.com/office/powerpoint/2010/main" val="23922640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TotalTime>
  <Words>500</Words>
  <Application>Microsoft Office PowerPoint</Application>
  <PresentationFormat>On-screen Show (4:3)</PresentationFormat>
  <Paragraphs>39</Paragraphs>
  <Slides>11</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Trevor Dodson</dc:creator>
  <cp:lastModifiedBy>Trevor Dodson</cp:lastModifiedBy>
  <cp:revision>34</cp:revision>
  <dcterms:created xsi:type="dcterms:W3CDTF">2019-02-19T11:34:34Z</dcterms:created>
  <dcterms:modified xsi:type="dcterms:W3CDTF">2019-04-30T00:57:15Z</dcterms:modified>
</cp:coreProperties>
</file>