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6" r:id="rId2"/>
    <p:sldId id="277"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87"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14593-B5F4-4C7F-84D9-E0B95A2636F6}" type="datetimeFigureOut">
              <a:rPr lang="en-AU" smtClean="0"/>
              <a:t>7/05/2019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8F7F4-A498-48F0-B135-49E0B6A9EC58}" type="slidenum">
              <a:rPr lang="en-AU" smtClean="0"/>
              <a:t>‹#›</a:t>
            </a:fld>
            <a:endParaRPr lang="en-AU"/>
          </a:p>
        </p:txBody>
      </p:sp>
    </p:spTree>
    <p:extLst>
      <p:ext uri="{BB962C8B-B14F-4D97-AF65-F5344CB8AC3E}">
        <p14:creationId xmlns:p14="http://schemas.microsoft.com/office/powerpoint/2010/main" val="2372806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E8F7F4-A498-48F0-B135-49E0B6A9EC58}" type="slidenum">
              <a:rPr lang="en-AU" smtClean="0"/>
              <a:t>1</a:t>
            </a:fld>
            <a:endParaRPr lang="en-AU"/>
          </a:p>
        </p:txBody>
      </p:sp>
    </p:spTree>
    <p:extLst>
      <p:ext uri="{BB962C8B-B14F-4D97-AF65-F5344CB8AC3E}">
        <p14:creationId xmlns:p14="http://schemas.microsoft.com/office/powerpoint/2010/main" val="1088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7/05/2019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3622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7/05/2019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87176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7/05/2019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7013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7/05/2019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50164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2CD09-6DC8-4214-8173-F62D285C792D}" type="datetimeFigureOut">
              <a:rPr lang="en-AU" smtClean="0"/>
              <a:t>7/05/2019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74149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D22CD09-6DC8-4214-8173-F62D285C792D}" type="datetimeFigureOut">
              <a:rPr lang="en-AU" smtClean="0"/>
              <a:t>7/05/2019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06141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D22CD09-6DC8-4214-8173-F62D285C792D}" type="datetimeFigureOut">
              <a:rPr lang="en-AU" smtClean="0"/>
              <a:t>7/05/2019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80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D22CD09-6DC8-4214-8173-F62D285C792D}" type="datetimeFigureOut">
              <a:rPr lang="en-AU" smtClean="0"/>
              <a:t>7/05/2019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33541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2CD09-6DC8-4214-8173-F62D285C792D}" type="datetimeFigureOut">
              <a:rPr lang="en-AU" smtClean="0"/>
              <a:t>7/05/2019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5451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7/05/2019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7165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7/05/2019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1599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2CD09-6DC8-4214-8173-F62D285C792D}" type="datetimeFigureOut">
              <a:rPr lang="en-AU" smtClean="0"/>
              <a:t>7/05/2019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71688-A3AB-4ADE-924B-211A5DE6AF52}" type="slidenum">
              <a:rPr lang="en-AU" smtClean="0"/>
              <a:t>‹#›</a:t>
            </a:fld>
            <a:endParaRPr lang="en-AU"/>
          </a:p>
        </p:txBody>
      </p:sp>
    </p:spTree>
    <p:extLst>
      <p:ext uri="{BB962C8B-B14F-4D97-AF65-F5344CB8AC3E}">
        <p14:creationId xmlns:p14="http://schemas.microsoft.com/office/powerpoint/2010/main" val="151725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84EC3-19D3-4EF9-A327-6FBADB710740}"/>
              </a:ext>
            </a:extLst>
          </p:cNvPr>
          <p:cNvPicPr>
            <a:picLocks noChangeAspect="1"/>
          </p:cNvPicPr>
          <p:nvPr/>
        </p:nvPicPr>
        <p:blipFill rotWithShape="1">
          <a:blip r:embed="rId3"/>
          <a:srcRect l="7500" t="10000" r="50000" b="40000"/>
          <a:stretch/>
        </p:blipFill>
        <p:spPr>
          <a:xfrm>
            <a:off x="37641" y="76200"/>
            <a:ext cx="6995160" cy="5486400"/>
          </a:xfrm>
          <a:prstGeom prst="rect">
            <a:avLst/>
          </a:prstGeom>
        </p:spPr>
      </p:pic>
    </p:spTree>
    <p:extLst>
      <p:ext uri="{BB962C8B-B14F-4D97-AF65-F5344CB8AC3E}">
        <p14:creationId xmlns:p14="http://schemas.microsoft.com/office/powerpoint/2010/main" val="415518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1DC90-954C-4E08-AD0A-4D9E7BE7071D}"/>
              </a:ext>
            </a:extLst>
          </p:cNvPr>
          <p:cNvSpPr txBox="1"/>
          <p:nvPr/>
        </p:nvSpPr>
        <p:spPr>
          <a:xfrm>
            <a:off x="381000" y="457200"/>
            <a:ext cx="3560398" cy="707886"/>
          </a:xfrm>
          <a:prstGeom prst="rect">
            <a:avLst/>
          </a:prstGeom>
          <a:noFill/>
        </p:spPr>
        <p:txBody>
          <a:bodyPr wrap="none" rtlCol="0">
            <a:spAutoFit/>
          </a:bodyPr>
          <a:lstStyle/>
          <a:p>
            <a:r>
              <a:rPr lang="en-AU" sz="4000" b="1" dirty="0">
                <a:solidFill>
                  <a:schemeClr val="tx2">
                    <a:lumMod val="60000"/>
                    <a:lumOff val="40000"/>
                  </a:schemeClr>
                </a:solidFill>
              </a:rPr>
              <a:t>Optical illusions</a:t>
            </a:r>
          </a:p>
        </p:txBody>
      </p:sp>
      <p:pic>
        <p:nvPicPr>
          <p:cNvPr id="4" name="Picture 3">
            <a:extLst>
              <a:ext uri="{FF2B5EF4-FFF2-40B4-BE49-F238E27FC236}">
                <a16:creationId xmlns:a16="http://schemas.microsoft.com/office/drawing/2014/main" id="{CABE8746-9356-4C72-B045-3D2B120DC043}"/>
              </a:ext>
            </a:extLst>
          </p:cNvPr>
          <p:cNvPicPr>
            <a:picLocks noChangeAspect="1"/>
          </p:cNvPicPr>
          <p:nvPr/>
        </p:nvPicPr>
        <p:blipFill>
          <a:blip r:embed="rId2"/>
          <a:stretch>
            <a:fillRect/>
          </a:stretch>
        </p:blipFill>
        <p:spPr>
          <a:xfrm>
            <a:off x="4038600" y="685800"/>
            <a:ext cx="4572000" cy="5753100"/>
          </a:xfrm>
          <a:prstGeom prst="rect">
            <a:avLst/>
          </a:prstGeom>
        </p:spPr>
      </p:pic>
    </p:spTree>
    <p:extLst>
      <p:ext uri="{BB962C8B-B14F-4D97-AF65-F5344CB8AC3E}">
        <p14:creationId xmlns:p14="http://schemas.microsoft.com/office/powerpoint/2010/main" val="4100132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1DC90-954C-4E08-AD0A-4D9E7BE7071D}"/>
              </a:ext>
            </a:extLst>
          </p:cNvPr>
          <p:cNvSpPr txBox="1"/>
          <p:nvPr/>
        </p:nvSpPr>
        <p:spPr>
          <a:xfrm>
            <a:off x="381000" y="457200"/>
            <a:ext cx="3560398" cy="707886"/>
          </a:xfrm>
          <a:prstGeom prst="rect">
            <a:avLst/>
          </a:prstGeom>
          <a:noFill/>
        </p:spPr>
        <p:txBody>
          <a:bodyPr wrap="none" rtlCol="0">
            <a:spAutoFit/>
          </a:bodyPr>
          <a:lstStyle/>
          <a:p>
            <a:r>
              <a:rPr lang="en-AU" sz="4000" b="1" dirty="0">
                <a:solidFill>
                  <a:schemeClr val="tx2">
                    <a:lumMod val="60000"/>
                    <a:lumOff val="40000"/>
                  </a:schemeClr>
                </a:solidFill>
              </a:rPr>
              <a:t>Optical illusions</a:t>
            </a:r>
          </a:p>
        </p:txBody>
      </p:sp>
      <p:pic>
        <p:nvPicPr>
          <p:cNvPr id="3" name="Picture 2">
            <a:extLst>
              <a:ext uri="{FF2B5EF4-FFF2-40B4-BE49-F238E27FC236}">
                <a16:creationId xmlns:a16="http://schemas.microsoft.com/office/drawing/2014/main" id="{5C21511A-68E4-4AFB-8DD9-C32F1F516BA2}"/>
              </a:ext>
            </a:extLst>
          </p:cNvPr>
          <p:cNvPicPr>
            <a:picLocks noChangeAspect="1"/>
          </p:cNvPicPr>
          <p:nvPr/>
        </p:nvPicPr>
        <p:blipFill>
          <a:blip r:embed="rId2"/>
          <a:stretch>
            <a:fillRect/>
          </a:stretch>
        </p:blipFill>
        <p:spPr>
          <a:xfrm>
            <a:off x="1447800" y="1447800"/>
            <a:ext cx="6096000" cy="4819650"/>
          </a:xfrm>
          <a:prstGeom prst="rect">
            <a:avLst/>
          </a:prstGeom>
        </p:spPr>
      </p:pic>
    </p:spTree>
    <p:extLst>
      <p:ext uri="{BB962C8B-B14F-4D97-AF65-F5344CB8AC3E}">
        <p14:creationId xmlns:p14="http://schemas.microsoft.com/office/powerpoint/2010/main" val="374795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BF05C1-7250-4CBC-A221-F0996975B089}"/>
              </a:ext>
            </a:extLst>
          </p:cNvPr>
          <p:cNvPicPr>
            <a:picLocks noChangeAspect="1"/>
          </p:cNvPicPr>
          <p:nvPr/>
        </p:nvPicPr>
        <p:blipFill>
          <a:blip r:embed="rId2"/>
          <a:stretch>
            <a:fillRect/>
          </a:stretch>
        </p:blipFill>
        <p:spPr>
          <a:xfrm>
            <a:off x="2000250" y="247650"/>
            <a:ext cx="5143500" cy="6362700"/>
          </a:xfrm>
          <a:prstGeom prst="rect">
            <a:avLst/>
          </a:prstGeom>
        </p:spPr>
      </p:pic>
    </p:spTree>
    <p:extLst>
      <p:ext uri="{BB962C8B-B14F-4D97-AF65-F5344CB8AC3E}">
        <p14:creationId xmlns:p14="http://schemas.microsoft.com/office/powerpoint/2010/main" val="36056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4A444-3699-47B5-BFA0-099AF1FE0970}"/>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37104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0A4C5-DEBB-41A7-A90F-0813E37FAE6A}"/>
              </a:ext>
            </a:extLst>
          </p:cNvPr>
          <p:cNvSpPr txBox="1"/>
          <p:nvPr/>
        </p:nvSpPr>
        <p:spPr>
          <a:xfrm>
            <a:off x="381000" y="457200"/>
            <a:ext cx="1836465" cy="707886"/>
          </a:xfrm>
          <a:prstGeom prst="rect">
            <a:avLst/>
          </a:prstGeom>
          <a:noFill/>
        </p:spPr>
        <p:txBody>
          <a:bodyPr wrap="none" rtlCol="0">
            <a:spAutoFit/>
          </a:bodyPr>
          <a:lstStyle/>
          <a:p>
            <a:r>
              <a:rPr lang="en-AU" sz="4000" b="1" dirty="0">
                <a:solidFill>
                  <a:schemeClr val="tx2">
                    <a:lumMod val="60000"/>
                    <a:lumOff val="40000"/>
                  </a:schemeClr>
                </a:solidFill>
              </a:rPr>
              <a:t>The eye</a:t>
            </a:r>
          </a:p>
        </p:txBody>
      </p:sp>
      <p:sp>
        <p:nvSpPr>
          <p:cNvPr id="5" name="TextBox 4">
            <a:extLst>
              <a:ext uri="{FF2B5EF4-FFF2-40B4-BE49-F238E27FC236}">
                <a16:creationId xmlns:a16="http://schemas.microsoft.com/office/drawing/2014/main" id="{A309D15A-5105-4118-8D98-4D00978BA3E9}"/>
              </a:ext>
            </a:extLst>
          </p:cNvPr>
          <p:cNvSpPr txBox="1"/>
          <p:nvPr/>
        </p:nvSpPr>
        <p:spPr>
          <a:xfrm>
            <a:off x="457200" y="1295400"/>
            <a:ext cx="3810000" cy="4893647"/>
          </a:xfrm>
          <a:prstGeom prst="rect">
            <a:avLst/>
          </a:prstGeom>
          <a:noFill/>
        </p:spPr>
        <p:txBody>
          <a:bodyPr wrap="square" rtlCol="0">
            <a:spAutoFit/>
          </a:bodyPr>
          <a:lstStyle/>
          <a:p>
            <a:r>
              <a:rPr lang="en-AU" sz="2400" dirty="0">
                <a:solidFill>
                  <a:schemeClr val="bg1"/>
                </a:solidFill>
              </a:rPr>
              <a:t>Light entering the eye is refracted by the cornea and focused by the convex lens.  Incoming light is focused to form a clear, </a:t>
            </a:r>
            <a:r>
              <a:rPr lang="en-AU" sz="2400" dirty="0" err="1">
                <a:solidFill>
                  <a:schemeClr val="bg1"/>
                </a:solidFill>
              </a:rPr>
              <a:t>updie</a:t>
            </a:r>
            <a:r>
              <a:rPr lang="en-AU" sz="2400" dirty="0">
                <a:solidFill>
                  <a:schemeClr val="bg1"/>
                </a:solidFill>
              </a:rPr>
              <a:t>-down image on the retina, at the back of the eye.  This image is converted into a series of electrical signals, which then travel along the optic nerve to the brain.  The brain interprets this information as an image.</a:t>
            </a:r>
          </a:p>
        </p:txBody>
      </p:sp>
      <p:pic>
        <p:nvPicPr>
          <p:cNvPr id="6" name="Picture 5">
            <a:extLst>
              <a:ext uri="{FF2B5EF4-FFF2-40B4-BE49-F238E27FC236}">
                <a16:creationId xmlns:a16="http://schemas.microsoft.com/office/drawing/2014/main" id="{6C8BDB71-1879-4ABE-A94C-DCC5F7672EDE}"/>
              </a:ext>
            </a:extLst>
          </p:cNvPr>
          <p:cNvPicPr>
            <a:picLocks noChangeAspect="1"/>
          </p:cNvPicPr>
          <p:nvPr/>
        </p:nvPicPr>
        <p:blipFill rotWithShape="1">
          <a:blip r:embed="rId2"/>
          <a:srcRect l="9167" t="22500" r="70833" b="38750"/>
          <a:stretch/>
        </p:blipFill>
        <p:spPr>
          <a:xfrm>
            <a:off x="4495800" y="914400"/>
            <a:ext cx="4495800" cy="5807075"/>
          </a:xfrm>
          <a:prstGeom prst="rect">
            <a:avLst/>
          </a:prstGeom>
        </p:spPr>
      </p:pic>
    </p:spTree>
    <p:extLst>
      <p:ext uri="{BB962C8B-B14F-4D97-AF65-F5344CB8AC3E}">
        <p14:creationId xmlns:p14="http://schemas.microsoft.com/office/powerpoint/2010/main" val="90576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0A4C5-DEBB-41A7-A90F-0813E37FAE6A}"/>
              </a:ext>
            </a:extLst>
          </p:cNvPr>
          <p:cNvSpPr txBox="1"/>
          <p:nvPr/>
        </p:nvSpPr>
        <p:spPr>
          <a:xfrm>
            <a:off x="381000" y="457200"/>
            <a:ext cx="3623236" cy="707886"/>
          </a:xfrm>
          <a:prstGeom prst="rect">
            <a:avLst/>
          </a:prstGeom>
          <a:noFill/>
        </p:spPr>
        <p:txBody>
          <a:bodyPr wrap="none" rtlCol="0">
            <a:spAutoFit/>
          </a:bodyPr>
          <a:lstStyle/>
          <a:p>
            <a:r>
              <a:rPr lang="en-AU" sz="4000" b="1" dirty="0">
                <a:solidFill>
                  <a:schemeClr val="tx2">
                    <a:lumMod val="60000"/>
                    <a:lumOff val="40000"/>
                  </a:schemeClr>
                </a:solidFill>
              </a:rPr>
              <a:t>Vision problems</a:t>
            </a:r>
          </a:p>
        </p:txBody>
      </p:sp>
      <p:sp>
        <p:nvSpPr>
          <p:cNvPr id="5" name="TextBox 4">
            <a:extLst>
              <a:ext uri="{FF2B5EF4-FFF2-40B4-BE49-F238E27FC236}">
                <a16:creationId xmlns:a16="http://schemas.microsoft.com/office/drawing/2014/main" id="{A309D15A-5105-4118-8D98-4D00978BA3E9}"/>
              </a:ext>
            </a:extLst>
          </p:cNvPr>
          <p:cNvSpPr txBox="1"/>
          <p:nvPr/>
        </p:nvSpPr>
        <p:spPr>
          <a:xfrm>
            <a:off x="316734" y="1165086"/>
            <a:ext cx="4495800" cy="5262979"/>
          </a:xfrm>
          <a:prstGeom prst="rect">
            <a:avLst/>
          </a:prstGeom>
          <a:noFill/>
        </p:spPr>
        <p:txBody>
          <a:bodyPr wrap="square" rtlCol="0">
            <a:spAutoFit/>
          </a:bodyPr>
          <a:lstStyle/>
          <a:p>
            <a:r>
              <a:rPr lang="en-AU" sz="2400" dirty="0">
                <a:solidFill>
                  <a:schemeClr val="bg1"/>
                </a:solidFill>
              </a:rPr>
              <a:t>The lens in your eyes focus on objects at different distances by changing focal length.  When the muscles attached to the lens contract, the lens stretches, becoming quite flat, and able to focus on distant objects.  When the muscles relax, the lens gets much fatter and bends the light more, allowing close objects to become focussed.  This process is called </a:t>
            </a:r>
            <a:r>
              <a:rPr lang="en-AU" sz="2400" b="1" i="1" dirty="0">
                <a:solidFill>
                  <a:schemeClr val="bg1"/>
                </a:solidFill>
              </a:rPr>
              <a:t>accommodation</a:t>
            </a:r>
            <a:r>
              <a:rPr lang="en-AU" sz="2400" dirty="0">
                <a:solidFill>
                  <a:schemeClr val="bg1"/>
                </a:solidFill>
              </a:rPr>
              <a:t> – and as we age the lens hardens making this process more difficult.</a:t>
            </a:r>
          </a:p>
        </p:txBody>
      </p:sp>
      <p:pic>
        <p:nvPicPr>
          <p:cNvPr id="2" name="Picture 1">
            <a:extLst>
              <a:ext uri="{FF2B5EF4-FFF2-40B4-BE49-F238E27FC236}">
                <a16:creationId xmlns:a16="http://schemas.microsoft.com/office/drawing/2014/main" id="{CAF9FA0A-22E8-433D-AC80-1491289366A5}"/>
              </a:ext>
            </a:extLst>
          </p:cNvPr>
          <p:cNvPicPr>
            <a:picLocks noChangeAspect="1"/>
          </p:cNvPicPr>
          <p:nvPr/>
        </p:nvPicPr>
        <p:blipFill rotWithShape="1">
          <a:blip r:embed="rId2"/>
          <a:srcRect l="29166" t="31250" r="51667" b="28750"/>
          <a:stretch/>
        </p:blipFill>
        <p:spPr>
          <a:xfrm>
            <a:off x="4837322" y="621856"/>
            <a:ext cx="4148137" cy="5771322"/>
          </a:xfrm>
          <a:prstGeom prst="rect">
            <a:avLst/>
          </a:prstGeom>
        </p:spPr>
      </p:pic>
    </p:spTree>
    <p:extLst>
      <p:ext uri="{BB962C8B-B14F-4D97-AF65-F5344CB8AC3E}">
        <p14:creationId xmlns:p14="http://schemas.microsoft.com/office/powerpoint/2010/main" val="102275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0A4C5-DEBB-41A7-A90F-0813E37FAE6A}"/>
              </a:ext>
            </a:extLst>
          </p:cNvPr>
          <p:cNvSpPr txBox="1"/>
          <p:nvPr/>
        </p:nvSpPr>
        <p:spPr>
          <a:xfrm>
            <a:off x="381000" y="457200"/>
            <a:ext cx="3623236" cy="707886"/>
          </a:xfrm>
          <a:prstGeom prst="rect">
            <a:avLst/>
          </a:prstGeom>
          <a:noFill/>
        </p:spPr>
        <p:txBody>
          <a:bodyPr wrap="none" rtlCol="0">
            <a:spAutoFit/>
          </a:bodyPr>
          <a:lstStyle/>
          <a:p>
            <a:r>
              <a:rPr lang="en-AU" sz="4000" b="1" dirty="0">
                <a:solidFill>
                  <a:schemeClr val="tx2">
                    <a:lumMod val="60000"/>
                    <a:lumOff val="40000"/>
                  </a:schemeClr>
                </a:solidFill>
              </a:rPr>
              <a:t>Vision problems</a:t>
            </a:r>
          </a:p>
        </p:txBody>
      </p:sp>
      <p:sp>
        <p:nvSpPr>
          <p:cNvPr id="5" name="TextBox 4">
            <a:extLst>
              <a:ext uri="{FF2B5EF4-FFF2-40B4-BE49-F238E27FC236}">
                <a16:creationId xmlns:a16="http://schemas.microsoft.com/office/drawing/2014/main" id="{A309D15A-5105-4118-8D98-4D00978BA3E9}"/>
              </a:ext>
            </a:extLst>
          </p:cNvPr>
          <p:cNvSpPr txBox="1"/>
          <p:nvPr/>
        </p:nvSpPr>
        <p:spPr>
          <a:xfrm>
            <a:off x="316734" y="1165086"/>
            <a:ext cx="8446266" cy="2677656"/>
          </a:xfrm>
          <a:prstGeom prst="rect">
            <a:avLst/>
          </a:prstGeom>
          <a:noFill/>
        </p:spPr>
        <p:txBody>
          <a:bodyPr wrap="square" rtlCol="0">
            <a:spAutoFit/>
          </a:bodyPr>
          <a:lstStyle/>
          <a:p>
            <a:r>
              <a:rPr lang="en-AU" sz="2400" dirty="0">
                <a:solidFill>
                  <a:schemeClr val="bg1"/>
                </a:solidFill>
              </a:rPr>
              <a:t>If light is not focused to a point at the retina, then the person will not see a clear image.  This commonly leads to short-sightedness (myopia) or long-sightedness (hyperopia).</a:t>
            </a:r>
          </a:p>
          <a:p>
            <a:endParaRPr lang="en-AU" sz="2400" dirty="0">
              <a:solidFill>
                <a:schemeClr val="bg1"/>
              </a:solidFill>
            </a:endParaRPr>
          </a:p>
          <a:p>
            <a:r>
              <a:rPr lang="en-AU" sz="2400" dirty="0">
                <a:solidFill>
                  <a:schemeClr val="bg1"/>
                </a:solidFill>
              </a:rPr>
              <a:t>People who are short-sighted can focus on close objects such as a book, but distant objects, such as children in a playground, are not clear.</a:t>
            </a:r>
          </a:p>
        </p:txBody>
      </p:sp>
      <p:pic>
        <p:nvPicPr>
          <p:cNvPr id="3" name="Picture 2">
            <a:extLst>
              <a:ext uri="{FF2B5EF4-FFF2-40B4-BE49-F238E27FC236}">
                <a16:creationId xmlns:a16="http://schemas.microsoft.com/office/drawing/2014/main" id="{D314666A-D270-4C84-9EF1-3A4A7BC6D97F}"/>
              </a:ext>
            </a:extLst>
          </p:cNvPr>
          <p:cNvPicPr>
            <a:picLocks noChangeAspect="1"/>
          </p:cNvPicPr>
          <p:nvPr/>
        </p:nvPicPr>
        <p:blipFill rotWithShape="1">
          <a:blip r:embed="rId2"/>
          <a:srcRect l="52996" t="11953" r="9880" b="64659"/>
          <a:stretch/>
        </p:blipFill>
        <p:spPr>
          <a:xfrm>
            <a:off x="1524000" y="3733799"/>
            <a:ext cx="6858000" cy="2880295"/>
          </a:xfrm>
          <a:prstGeom prst="rect">
            <a:avLst/>
          </a:prstGeom>
        </p:spPr>
      </p:pic>
    </p:spTree>
    <p:extLst>
      <p:ext uri="{BB962C8B-B14F-4D97-AF65-F5344CB8AC3E}">
        <p14:creationId xmlns:p14="http://schemas.microsoft.com/office/powerpoint/2010/main" val="299195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0A4C5-DEBB-41A7-A90F-0813E37FAE6A}"/>
              </a:ext>
            </a:extLst>
          </p:cNvPr>
          <p:cNvSpPr txBox="1"/>
          <p:nvPr/>
        </p:nvSpPr>
        <p:spPr>
          <a:xfrm>
            <a:off x="381000" y="457200"/>
            <a:ext cx="3623236" cy="707886"/>
          </a:xfrm>
          <a:prstGeom prst="rect">
            <a:avLst/>
          </a:prstGeom>
          <a:noFill/>
        </p:spPr>
        <p:txBody>
          <a:bodyPr wrap="none" rtlCol="0">
            <a:spAutoFit/>
          </a:bodyPr>
          <a:lstStyle/>
          <a:p>
            <a:r>
              <a:rPr lang="en-AU" sz="4000" b="1" dirty="0">
                <a:solidFill>
                  <a:schemeClr val="tx2">
                    <a:lumMod val="60000"/>
                    <a:lumOff val="40000"/>
                  </a:schemeClr>
                </a:solidFill>
              </a:rPr>
              <a:t>Vision problems</a:t>
            </a:r>
          </a:p>
        </p:txBody>
      </p:sp>
      <p:sp>
        <p:nvSpPr>
          <p:cNvPr id="5" name="TextBox 4">
            <a:extLst>
              <a:ext uri="{FF2B5EF4-FFF2-40B4-BE49-F238E27FC236}">
                <a16:creationId xmlns:a16="http://schemas.microsoft.com/office/drawing/2014/main" id="{A309D15A-5105-4118-8D98-4D00978BA3E9}"/>
              </a:ext>
            </a:extLst>
          </p:cNvPr>
          <p:cNvSpPr txBox="1"/>
          <p:nvPr/>
        </p:nvSpPr>
        <p:spPr>
          <a:xfrm>
            <a:off x="457200" y="1981200"/>
            <a:ext cx="3623236" cy="2677656"/>
          </a:xfrm>
          <a:prstGeom prst="rect">
            <a:avLst/>
          </a:prstGeom>
          <a:noFill/>
        </p:spPr>
        <p:txBody>
          <a:bodyPr wrap="square" rtlCol="0">
            <a:spAutoFit/>
          </a:bodyPr>
          <a:lstStyle/>
          <a:p>
            <a:r>
              <a:rPr lang="en-AU" sz="2400" dirty="0">
                <a:solidFill>
                  <a:schemeClr val="bg1"/>
                </a:solidFill>
              </a:rPr>
              <a:t>People who are long-sighted can see distant objects clearly, but have trouble focusing on close objects.  They need to use glasses when reading or doing close work.</a:t>
            </a:r>
          </a:p>
        </p:txBody>
      </p:sp>
      <p:pic>
        <p:nvPicPr>
          <p:cNvPr id="2" name="Picture 1">
            <a:extLst>
              <a:ext uri="{FF2B5EF4-FFF2-40B4-BE49-F238E27FC236}">
                <a16:creationId xmlns:a16="http://schemas.microsoft.com/office/drawing/2014/main" id="{7B1AE11D-018C-41D8-8ADD-948C16B3C555}"/>
              </a:ext>
            </a:extLst>
          </p:cNvPr>
          <p:cNvPicPr>
            <a:picLocks noChangeAspect="1"/>
          </p:cNvPicPr>
          <p:nvPr/>
        </p:nvPicPr>
        <p:blipFill rotWithShape="1">
          <a:blip r:embed="rId2"/>
          <a:srcRect l="52500" t="45000" r="26667" b="12500"/>
          <a:stretch/>
        </p:blipFill>
        <p:spPr>
          <a:xfrm>
            <a:off x="4267200" y="1165086"/>
            <a:ext cx="4038600" cy="5492496"/>
          </a:xfrm>
          <a:prstGeom prst="rect">
            <a:avLst/>
          </a:prstGeom>
        </p:spPr>
      </p:pic>
    </p:spTree>
    <p:extLst>
      <p:ext uri="{BB962C8B-B14F-4D97-AF65-F5344CB8AC3E}">
        <p14:creationId xmlns:p14="http://schemas.microsoft.com/office/powerpoint/2010/main" val="210638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35F17-F530-4538-96D1-B9C1627E6B12}"/>
              </a:ext>
            </a:extLst>
          </p:cNvPr>
          <p:cNvPicPr>
            <a:picLocks noChangeAspect="1"/>
          </p:cNvPicPr>
          <p:nvPr/>
        </p:nvPicPr>
        <p:blipFill rotWithShape="1">
          <a:blip r:embed="rId2"/>
          <a:srcRect l="50833" t="10000" r="6666" b="58750"/>
          <a:stretch/>
        </p:blipFill>
        <p:spPr>
          <a:xfrm>
            <a:off x="1371600" y="990600"/>
            <a:ext cx="6781800" cy="3324412"/>
          </a:xfrm>
          <a:prstGeom prst="rect">
            <a:avLst/>
          </a:prstGeom>
        </p:spPr>
      </p:pic>
    </p:spTree>
    <p:extLst>
      <p:ext uri="{BB962C8B-B14F-4D97-AF65-F5344CB8AC3E}">
        <p14:creationId xmlns:p14="http://schemas.microsoft.com/office/powerpoint/2010/main" val="252157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171E2-DA90-491F-868D-7F37D49B035F}"/>
              </a:ext>
            </a:extLst>
          </p:cNvPr>
          <p:cNvSpPr txBox="1"/>
          <p:nvPr/>
        </p:nvSpPr>
        <p:spPr>
          <a:xfrm>
            <a:off x="381000" y="457200"/>
            <a:ext cx="3272050" cy="707886"/>
          </a:xfrm>
          <a:prstGeom prst="rect">
            <a:avLst/>
          </a:prstGeom>
          <a:noFill/>
        </p:spPr>
        <p:txBody>
          <a:bodyPr wrap="none" rtlCol="0">
            <a:spAutoFit/>
          </a:bodyPr>
          <a:lstStyle/>
          <a:p>
            <a:r>
              <a:rPr lang="en-AU" sz="4000" b="1" dirty="0">
                <a:solidFill>
                  <a:schemeClr val="tx2">
                    <a:lumMod val="60000"/>
                    <a:lumOff val="40000"/>
                  </a:schemeClr>
                </a:solidFill>
              </a:rPr>
              <a:t>Hearing sound</a:t>
            </a:r>
          </a:p>
        </p:txBody>
      </p:sp>
      <p:sp>
        <p:nvSpPr>
          <p:cNvPr id="3" name="TextBox 2">
            <a:extLst>
              <a:ext uri="{FF2B5EF4-FFF2-40B4-BE49-F238E27FC236}">
                <a16:creationId xmlns:a16="http://schemas.microsoft.com/office/drawing/2014/main" id="{B9B716BD-C4D9-4670-A606-FDAF80AEE7D2}"/>
              </a:ext>
            </a:extLst>
          </p:cNvPr>
          <p:cNvSpPr txBox="1"/>
          <p:nvPr/>
        </p:nvSpPr>
        <p:spPr>
          <a:xfrm>
            <a:off x="457200" y="1295400"/>
            <a:ext cx="8458200" cy="3785652"/>
          </a:xfrm>
          <a:prstGeom prst="rect">
            <a:avLst/>
          </a:prstGeom>
          <a:noFill/>
        </p:spPr>
        <p:txBody>
          <a:bodyPr wrap="square" rtlCol="0">
            <a:spAutoFit/>
          </a:bodyPr>
          <a:lstStyle/>
          <a:p>
            <a:r>
              <a:rPr lang="en-AU" sz="2400" dirty="0">
                <a:solidFill>
                  <a:schemeClr val="bg1"/>
                </a:solidFill>
              </a:rPr>
              <a:t>To hear a sound, its energy needs to be transmitted through your eardrums and delicate structures of the ears.  Your ears collect sound waves as they enter the outer ear and travel through the ear canal.  Vibrations of the sound wave strike the eardrum, causing the eardrum to vibrate.  This vibration is then passed on to the three tiny bones of the middle of the ear.  The movement of the bones of the middle ear set up vibrations in the fluid of the cochlea which is located in the inner ear.  It is the cochlea that these vibrations are converted into the electrical impulses as sound.</a:t>
            </a:r>
          </a:p>
        </p:txBody>
      </p:sp>
    </p:spTree>
    <p:extLst>
      <p:ext uri="{BB962C8B-B14F-4D97-AF65-F5344CB8AC3E}">
        <p14:creationId xmlns:p14="http://schemas.microsoft.com/office/powerpoint/2010/main" val="201804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171E2-DA90-491F-868D-7F37D49B035F}"/>
              </a:ext>
            </a:extLst>
          </p:cNvPr>
          <p:cNvSpPr txBox="1"/>
          <p:nvPr/>
        </p:nvSpPr>
        <p:spPr>
          <a:xfrm>
            <a:off x="381000" y="457200"/>
            <a:ext cx="3272050" cy="707886"/>
          </a:xfrm>
          <a:prstGeom prst="rect">
            <a:avLst/>
          </a:prstGeom>
          <a:noFill/>
        </p:spPr>
        <p:txBody>
          <a:bodyPr wrap="none" rtlCol="0">
            <a:spAutoFit/>
          </a:bodyPr>
          <a:lstStyle/>
          <a:p>
            <a:r>
              <a:rPr lang="en-AU" sz="4000" b="1" dirty="0">
                <a:solidFill>
                  <a:schemeClr val="tx2">
                    <a:lumMod val="60000"/>
                    <a:lumOff val="40000"/>
                  </a:schemeClr>
                </a:solidFill>
              </a:rPr>
              <a:t>Hearing sound</a:t>
            </a:r>
          </a:p>
        </p:txBody>
      </p:sp>
      <p:pic>
        <p:nvPicPr>
          <p:cNvPr id="4" name="Picture 3">
            <a:extLst>
              <a:ext uri="{FF2B5EF4-FFF2-40B4-BE49-F238E27FC236}">
                <a16:creationId xmlns:a16="http://schemas.microsoft.com/office/drawing/2014/main" id="{0243FD38-922C-44E2-939A-9481BEBC46CA}"/>
              </a:ext>
            </a:extLst>
          </p:cNvPr>
          <p:cNvPicPr>
            <a:picLocks noChangeAspect="1"/>
          </p:cNvPicPr>
          <p:nvPr/>
        </p:nvPicPr>
        <p:blipFill rotWithShape="1">
          <a:blip r:embed="rId2"/>
          <a:srcRect l="9999" t="32500" r="54328" b="32500"/>
          <a:stretch/>
        </p:blipFill>
        <p:spPr>
          <a:xfrm>
            <a:off x="685800" y="1447800"/>
            <a:ext cx="8077200" cy="5283200"/>
          </a:xfrm>
          <a:prstGeom prst="rect">
            <a:avLst/>
          </a:prstGeom>
        </p:spPr>
      </p:pic>
    </p:spTree>
    <p:extLst>
      <p:ext uri="{BB962C8B-B14F-4D97-AF65-F5344CB8AC3E}">
        <p14:creationId xmlns:p14="http://schemas.microsoft.com/office/powerpoint/2010/main" val="2677784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26ABFD-2DAE-4DD1-A19C-38F947BC0983}"/>
              </a:ext>
            </a:extLst>
          </p:cNvPr>
          <p:cNvPicPr>
            <a:picLocks noChangeAspect="1"/>
          </p:cNvPicPr>
          <p:nvPr/>
        </p:nvPicPr>
        <p:blipFill>
          <a:blip r:embed="rId2"/>
          <a:stretch>
            <a:fillRect/>
          </a:stretch>
        </p:blipFill>
        <p:spPr>
          <a:xfrm>
            <a:off x="6896100" y="76200"/>
            <a:ext cx="2133600" cy="2133600"/>
          </a:xfrm>
          <a:prstGeom prst="rect">
            <a:avLst/>
          </a:prstGeom>
        </p:spPr>
      </p:pic>
      <p:sp>
        <p:nvSpPr>
          <p:cNvPr id="2" name="TextBox 1">
            <a:extLst>
              <a:ext uri="{FF2B5EF4-FFF2-40B4-BE49-F238E27FC236}">
                <a16:creationId xmlns:a16="http://schemas.microsoft.com/office/drawing/2014/main" id="{1C7171E2-DA90-491F-868D-7F37D49B035F}"/>
              </a:ext>
            </a:extLst>
          </p:cNvPr>
          <p:cNvSpPr txBox="1"/>
          <p:nvPr/>
        </p:nvSpPr>
        <p:spPr>
          <a:xfrm>
            <a:off x="381000" y="457200"/>
            <a:ext cx="3272050" cy="707886"/>
          </a:xfrm>
          <a:prstGeom prst="rect">
            <a:avLst/>
          </a:prstGeom>
          <a:noFill/>
        </p:spPr>
        <p:txBody>
          <a:bodyPr wrap="none" rtlCol="0">
            <a:spAutoFit/>
          </a:bodyPr>
          <a:lstStyle/>
          <a:p>
            <a:r>
              <a:rPr lang="en-AU" sz="4000" b="1" dirty="0">
                <a:solidFill>
                  <a:schemeClr val="tx2">
                    <a:lumMod val="60000"/>
                    <a:lumOff val="40000"/>
                  </a:schemeClr>
                </a:solidFill>
              </a:rPr>
              <a:t>Hearing sound</a:t>
            </a:r>
          </a:p>
        </p:txBody>
      </p:sp>
      <p:sp>
        <p:nvSpPr>
          <p:cNvPr id="3" name="TextBox 2">
            <a:extLst>
              <a:ext uri="{FF2B5EF4-FFF2-40B4-BE49-F238E27FC236}">
                <a16:creationId xmlns:a16="http://schemas.microsoft.com/office/drawing/2014/main" id="{B9B716BD-C4D9-4670-A606-FDAF80AEE7D2}"/>
              </a:ext>
            </a:extLst>
          </p:cNvPr>
          <p:cNvSpPr txBox="1"/>
          <p:nvPr/>
        </p:nvSpPr>
        <p:spPr>
          <a:xfrm>
            <a:off x="457200" y="1295400"/>
            <a:ext cx="8458200" cy="5201424"/>
          </a:xfrm>
          <a:prstGeom prst="rect">
            <a:avLst/>
          </a:prstGeom>
          <a:noFill/>
        </p:spPr>
        <p:txBody>
          <a:bodyPr wrap="square" rtlCol="0">
            <a:spAutoFit/>
          </a:bodyPr>
          <a:lstStyle/>
          <a:p>
            <a:r>
              <a:rPr lang="en-AU" sz="2400" dirty="0">
                <a:solidFill>
                  <a:schemeClr val="bg1"/>
                </a:solidFill>
              </a:rPr>
              <a:t>Over on million Australian’s have a hearing</a:t>
            </a:r>
          </a:p>
          <a:p>
            <a:r>
              <a:rPr lang="en-AU" sz="2400" dirty="0">
                <a:solidFill>
                  <a:schemeClr val="bg1"/>
                </a:solidFill>
              </a:rPr>
              <a:t>disability ranging from mild hearing loss to complete deafness.</a:t>
            </a:r>
          </a:p>
          <a:p>
            <a:endParaRPr lang="en-AU" sz="2400" dirty="0">
              <a:solidFill>
                <a:schemeClr val="bg1"/>
              </a:solidFill>
            </a:endParaRPr>
          </a:p>
          <a:p>
            <a:r>
              <a:rPr lang="en-AU" sz="2400" dirty="0">
                <a:solidFill>
                  <a:schemeClr val="bg1"/>
                </a:solidFill>
              </a:rPr>
              <a:t>These problems can be because:</a:t>
            </a:r>
          </a:p>
          <a:p>
            <a:endParaRPr lang="en-AU" sz="2400" dirty="0">
              <a:solidFill>
                <a:schemeClr val="bg1"/>
              </a:solidFill>
            </a:endParaRPr>
          </a:p>
          <a:p>
            <a:pPr marL="342900" indent="-342900">
              <a:buFont typeface="Arial" panose="020B0604020202020204" pitchFamily="34" charset="0"/>
              <a:buChar char="•"/>
            </a:pPr>
            <a:r>
              <a:rPr lang="en-AU" sz="2000" dirty="0">
                <a:solidFill>
                  <a:schemeClr val="bg1"/>
                </a:solidFill>
              </a:rPr>
              <a:t>The ear canal is blocked with wax, preventing the passage of sound waves</a:t>
            </a:r>
          </a:p>
          <a:p>
            <a:pPr marL="342900" indent="-342900">
              <a:buFont typeface="Arial" panose="020B0604020202020204" pitchFamily="34" charset="0"/>
              <a:buChar char="•"/>
            </a:pPr>
            <a:r>
              <a:rPr lang="en-AU" sz="2000" dirty="0">
                <a:solidFill>
                  <a:schemeClr val="bg1"/>
                </a:solidFill>
              </a:rPr>
              <a:t>The middle ear is filled with fluid</a:t>
            </a:r>
          </a:p>
          <a:p>
            <a:pPr marL="342900" indent="-342900">
              <a:buFont typeface="Arial" panose="020B0604020202020204" pitchFamily="34" charset="0"/>
              <a:buChar char="•"/>
            </a:pPr>
            <a:r>
              <a:rPr lang="en-AU" sz="2000" dirty="0">
                <a:solidFill>
                  <a:schemeClr val="bg1"/>
                </a:solidFill>
              </a:rPr>
              <a:t>The eardrum has been ruptured by an extremely loud noise or as a result of an infection</a:t>
            </a:r>
          </a:p>
          <a:p>
            <a:pPr marL="342900" indent="-342900">
              <a:buFont typeface="Arial" panose="020B0604020202020204" pitchFamily="34" charset="0"/>
              <a:buChar char="•"/>
            </a:pPr>
            <a:r>
              <a:rPr lang="en-AU" sz="2000" dirty="0">
                <a:solidFill>
                  <a:schemeClr val="bg1"/>
                </a:solidFill>
              </a:rPr>
              <a:t>Sensory cells of the ear have been damaged by loud noise</a:t>
            </a:r>
          </a:p>
          <a:p>
            <a:pPr marL="342900" indent="-342900">
              <a:buFont typeface="Arial" panose="020B0604020202020204" pitchFamily="34" charset="0"/>
              <a:buChar char="•"/>
            </a:pPr>
            <a:r>
              <a:rPr lang="en-AU" sz="2000" dirty="0">
                <a:solidFill>
                  <a:schemeClr val="bg1"/>
                </a:solidFill>
              </a:rPr>
              <a:t>A defect in the auditory nerve or the tiny hairs of the cochlea prevents sound impulses being transmitted correctly to the brain.</a:t>
            </a:r>
          </a:p>
          <a:p>
            <a:endParaRPr lang="en-AU" sz="2400" dirty="0">
              <a:solidFill>
                <a:schemeClr val="bg1"/>
              </a:solidFill>
            </a:endParaRPr>
          </a:p>
          <a:p>
            <a:r>
              <a:rPr lang="en-AU" sz="2400" dirty="0">
                <a:solidFill>
                  <a:schemeClr val="bg1"/>
                </a:solidFill>
              </a:rPr>
              <a:t>A cochlea implant, or bionic ear, has helped many people with serious inner-ear damage to hear sound for the first time.</a:t>
            </a:r>
          </a:p>
        </p:txBody>
      </p:sp>
    </p:spTree>
    <p:extLst>
      <p:ext uri="{BB962C8B-B14F-4D97-AF65-F5344CB8AC3E}">
        <p14:creationId xmlns:p14="http://schemas.microsoft.com/office/powerpoint/2010/main" val="226896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11B99-9C2D-4B35-83E9-88B0C7A4041F}"/>
              </a:ext>
            </a:extLst>
          </p:cNvPr>
          <p:cNvPicPr>
            <a:picLocks noChangeAspect="1"/>
          </p:cNvPicPr>
          <p:nvPr/>
        </p:nvPicPr>
        <p:blipFill>
          <a:blip r:embed="rId2"/>
          <a:stretch>
            <a:fillRect/>
          </a:stretch>
        </p:blipFill>
        <p:spPr>
          <a:xfrm>
            <a:off x="95250" y="952500"/>
            <a:ext cx="8953500" cy="4953000"/>
          </a:xfrm>
          <a:prstGeom prst="rect">
            <a:avLst/>
          </a:prstGeom>
        </p:spPr>
      </p:pic>
    </p:spTree>
    <p:extLst>
      <p:ext uri="{BB962C8B-B14F-4D97-AF65-F5344CB8AC3E}">
        <p14:creationId xmlns:p14="http://schemas.microsoft.com/office/powerpoint/2010/main" val="106778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1DC90-954C-4E08-AD0A-4D9E7BE7071D}"/>
              </a:ext>
            </a:extLst>
          </p:cNvPr>
          <p:cNvSpPr txBox="1"/>
          <p:nvPr/>
        </p:nvSpPr>
        <p:spPr>
          <a:xfrm>
            <a:off x="381000" y="457200"/>
            <a:ext cx="1836465" cy="707886"/>
          </a:xfrm>
          <a:prstGeom prst="rect">
            <a:avLst/>
          </a:prstGeom>
          <a:noFill/>
        </p:spPr>
        <p:txBody>
          <a:bodyPr wrap="none" rtlCol="0">
            <a:spAutoFit/>
          </a:bodyPr>
          <a:lstStyle/>
          <a:p>
            <a:r>
              <a:rPr lang="en-AU" sz="4000" b="1" dirty="0">
                <a:solidFill>
                  <a:schemeClr val="tx2">
                    <a:lumMod val="60000"/>
                    <a:lumOff val="40000"/>
                  </a:schemeClr>
                </a:solidFill>
              </a:rPr>
              <a:t>The eye</a:t>
            </a:r>
          </a:p>
        </p:txBody>
      </p:sp>
      <p:pic>
        <p:nvPicPr>
          <p:cNvPr id="7" name="Picture 6">
            <a:extLst>
              <a:ext uri="{FF2B5EF4-FFF2-40B4-BE49-F238E27FC236}">
                <a16:creationId xmlns:a16="http://schemas.microsoft.com/office/drawing/2014/main" id="{9B56FD28-234F-4053-B2E0-8C860139DBD7}"/>
              </a:ext>
            </a:extLst>
          </p:cNvPr>
          <p:cNvPicPr>
            <a:picLocks noChangeAspect="1"/>
          </p:cNvPicPr>
          <p:nvPr/>
        </p:nvPicPr>
        <p:blipFill rotWithShape="1">
          <a:blip r:embed="rId2"/>
          <a:srcRect l="53333" t="23750" r="10000" b="22500"/>
          <a:stretch/>
        </p:blipFill>
        <p:spPr>
          <a:xfrm>
            <a:off x="2438400" y="304800"/>
            <a:ext cx="6553200" cy="6404264"/>
          </a:xfrm>
          <a:prstGeom prst="rect">
            <a:avLst/>
          </a:prstGeom>
        </p:spPr>
      </p:pic>
    </p:spTree>
    <p:extLst>
      <p:ext uri="{BB962C8B-B14F-4D97-AF65-F5344CB8AC3E}">
        <p14:creationId xmlns:p14="http://schemas.microsoft.com/office/powerpoint/2010/main" val="49852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1DC90-954C-4E08-AD0A-4D9E7BE7071D}"/>
              </a:ext>
            </a:extLst>
          </p:cNvPr>
          <p:cNvSpPr txBox="1"/>
          <p:nvPr/>
        </p:nvSpPr>
        <p:spPr>
          <a:xfrm>
            <a:off x="381000" y="457200"/>
            <a:ext cx="3560398" cy="707886"/>
          </a:xfrm>
          <a:prstGeom prst="rect">
            <a:avLst/>
          </a:prstGeom>
          <a:noFill/>
        </p:spPr>
        <p:txBody>
          <a:bodyPr wrap="none" rtlCol="0">
            <a:spAutoFit/>
          </a:bodyPr>
          <a:lstStyle/>
          <a:p>
            <a:r>
              <a:rPr lang="en-AU" sz="4000" b="1" dirty="0">
                <a:solidFill>
                  <a:schemeClr val="tx2">
                    <a:lumMod val="60000"/>
                    <a:lumOff val="40000"/>
                  </a:schemeClr>
                </a:solidFill>
              </a:rPr>
              <a:t>Optical illusions</a:t>
            </a:r>
          </a:p>
        </p:txBody>
      </p:sp>
      <p:pic>
        <p:nvPicPr>
          <p:cNvPr id="2" name="Picture 1">
            <a:extLst>
              <a:ext uri="{FF2B5EF4-FFF2-40B4-BE49-F238E27FC236}">
                <a16:creationId xmlns:a16="http://schemas.microsoft.com/office/drawing/2014/main" id="{024E72E3-277E-4B4F-B471-6730E1C53406}"/>
              </a:ext>
            </a:extLst>
          </p:cNvPr>
          <p:cNvPicPr>
            <a:picLocks noChangeAspect="1"/>
          </p:cNvPicPr>
          <p:nvPr/>
        </p:nvPicPr>
        <p:blipFill>
          <a:blip r:embed="rId2"/>
          <a:stretch>
            <a:fillRect/>
          </a:stretch>
        </p:blipFill>
        <p:spPr>
          <a:xfrm>
            <a:off x="838200" y="1676400"/>
            <a:ext cx="7970614" cy="4191000"/>
          </a:xfrm>
          <a:prstGeom prst="rect">
            <a:avLst/>
          </a:prstGeom>
        </p:spPr>
      </p:pic>
    </p:spTree>
    <p:extLst>
      <p:ext uri="{BB962C8B-B14F-4D97-AF65-F5344CB8AC3E}">
        <p14:creationId xmlns:p14="http://schemas.microsoft.com/office/powerpoint/2010/main" val="169386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1DC90-954C-4E08-AD0A-4D9E7BE7071D}"/>
              </a:ext>
            </a:extLst>
          </p:cNvPr>
          <p:cNvSpPr txBox="1"/>
          <p:nvPr/>
        </p:nvSpPr>
        <p:spPr>
          <a:xfrm>
            <a:off x="381000" y="457200"/>
            <a:ext cx="3560398" cy="707886"/>
          </a:xfrm>
          <a:prstGeom prst="rect">
            <a:avLst/>
          </a:prstGeom>
          <a:noFill/>
        </p:spPr>
        <p:txBody>
          <a:bodyPr wrap="none" rtlCol="0">
            <a:spAutoFit/>
          </a:bodyPr>
          <a:lstStyle/>
          <a:p>
            <a:r>
              <a:rPr lang="en-AU" sz="4000" b="1" dirty="0">
                <a:solidFill>
                  <a:schemeClr val="tx2">
                    <a:lumMod val="60000"/>
                    <a:lumOff val="40000"/>
                  </a:schemeClr>
                </a:solidFill>
              </a:rPr>
              <a:t>Optical illusions</a:t>
            </a:r>
          </a:p>
        </p:txBody>
      </p:sp>
      <p:pic>
        <p:nvPicPr>
          <p:cNvPr id="3" name="Picture 2">
            <a:extLst>
              <a:ext uri="{FF2B5EF4-FFF2-40B4-BE49-F238E27FC236}">
                <a16:creationId xmlns:a16="http://schemas.microsoft.com/office/drawing/2014/main" id="{B8AF69D4-85E0-490D-B8C8-BFFC7736A186}"/>
              </a:ext>
            </a:extLst>
          </p:cNvPr>
          <p:cNvPicPr>
            <a:picLocks noChangeAspect="1"/>
          </p:cNvPicPr>
          <p:nvPr/>
        </p:nvPicPr>
        <p:blipFill>
          <a:blip r:embed="rId2"/>
          <a:stretch>
            <a:fillRect/>
          </a:stretch>
        </p:blipFill>
        <p:spPr>
          <a:xfrm>
            <a:off x="457200" y="1447800"/>
            <a:ext cx="8096250" cy="4676775"/>
          </a:xfrm>
          <a:prstGeom prst="rect">
            <a:avLst/>
          </a:prstGeom>
        </p:spPr>
      </p:pic>
    </p:spTree>
    <p:extLst>
      <p:ext uri="{BB962C8B-B14F-4D97-AF65-F5344CB8AC3E}">
        <p14:creationId xmlns:p14="http://schemas.microsoft.com/office/powerpoint/2010/main" val="3283177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504</Words>
  <Application>Microsoft Office PowerPoint</Application>
  <PresentationFormat>On-screen Show (4:3)</PresentationFormat>
  <Paragraphs>32</Paragraphs>
  <Slides>17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Dodson</dc:creator>
  <cp:lastModifiedBy>Trevor Dodson</cp:lastModifiedBy>
  <cp:revision>51</cp:revision>
  <dcterms:created xsi:type="dcterms:W3CDTF">2019-02-19T11:34:34Z</dcterms:created>
  <dcterms:modified xsi:type="dcterms:W3CDTF">2019-05-06T23:35:01Z</dcterms:modified>
</cp:coreProperties>
</file>