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7" r:id="rId4"/>
    <p:sldId id="270" r:id="rId5"/>
    <p:sldId id="271" r:id="rId6"/>
    <p:sldId id="272" r:id="rId7"/>
    <p:sldId id="274" r:id="rId8"/>
    <p:sldId id="27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98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3622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87176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7013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50164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2CD09-6DC8-4214-8173-F62D285C792D}" type="datetimeFigureOut">
              <a:rPr lang="en-AU" smtClean="0"/>
              <a:t>28/05/2019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7414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D22CD09-6DC8-4214-8173-F62D285C792D}"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06141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D22CD09-6DC8-4214-8173-F62D285C792D}" type="datetimeFigureOut">
              <a:rPr lang="en-AU" smtClean="0"/>
              <a:t>28/05/2019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8031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22CD09-6DC8-4214-8173-F62D285C792D}" type="datetimeFigureOut">
              <a:rPr lang="en-AU" smtClean="0"/>
              <a:t>28/05/2019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33541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2CD09-6DC8-4214-8173-F62D285C792D}" type="datetimeFigureOut">
              <a:rPr lang="en-AU" smtClean="0"/>
              <a:t>28/05/2019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5451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7165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28/05/2019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15994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2CD09-6DC8-4214-8173-F62D285C792D}" type="datetimeFigureOut">
              <a:rPr lang="en-AU" smtClean="0"/>
              <a:t>28/05/2019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1688-A3AB-4ADE-924B-211A5DE6AF52}" type="slidenum">
              <a:rPr lang="en-AU" smtClean="0"/>
              <a:t>‹#›</a:t>
            </a:fld>
            <a:endParaRPr lang="en-AU"/>
          </a:p>
        </p:txBody>
      </p:sp>
    </p:spTree>
    <p:extLst>
      <p:ext uri="{BB962C8B-B14F-4D97-AF65-F5344CB8AC3E}">
        <p14:creationId xmlns:p14="http://schemas.microsoft.com/office/powerpoint/2010/main" val="151725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au/url?sa=i&amp;rct=j&amp;q=&amp;esrc=s&amp;source=images&amp;cd=&amp;ved=2ahUKEwjAhPH15LziAhWSF3IKHZ3mDagQjRx6BAgBEAU&amp;url=https%3A%2F%2Fwww.stuff.co.nz%2Fmotoring%2F69757650%2Fwhy-do-people-speed-up-in-passing-lanes&amp;psig=AOvVaw0sNb4GkDDyyXmj0DDLuszs&amp;ust=1559083534209710"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google.com.au/url?sa=i&amp;rct=j&amp;q=&amp;esrc=s&amp;source=images&amp;cd=&amp;cad=rja&amp;uact=8&amp;ved=2ahUKEwjJvab_5rziAhUBMo8KHTzTCyYQjRx6BAgBEAU&amp;url=https%3A%2F%2Fsciencestruck.com%2Ffacts-about-divergent-plate-boundary-with-diagram&amp;psig=AOvVaw3CugFSbJpFdGOLKR3Pi1Ug&amp;ust=155908406959668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408" y="609600"/>
            <a:ext cx="4726935" cy="646331"/>
          </a:xfrm>
          <a:prstGeom prst="rect">
            <a:avLst/>
          </a:prstGeom>
          <a:noFill/>
        </p:spPr>
        <p:txBody>
          <a:bodyPr wrap="none" rtlCol="0">
            <a:spAutoFit/>
          </a:bodyPr>
          <a:lstStyle/>
          <a:p>
            <a:r>
              <a:rPr lang="en-US" sz="3600" b="1" dirty="0">
                <a:solidFill>
                  <a:schemeClr val="bg1"/>
                </a:solidFill>
              </a:rPr>
              <a:t>10.2 - Plate Movements</a:t>
            </a:r>
            <a:endParaRPr lang="en-AU" sz="3600" b="1" dirty="0">
              <a:solidFill>
                <a:schemeClr val="bg1"/>
              </a:solidFill>
            </a:endParaRPr>
          </a:p>
        </p:txBody>
      </p:sp>
      <p:sp>
        <p:nvSpPr>
          <p:cNvPr id="5" name="TextBox 4"/>
          <p:cNvSpPr txBox="1"/>
          <p:nvPr/>
        </p:nvSpPr>
        <p:spPr>
          <a:xfrm>
            <a:off x="732408" y="1522141"/>
            <a:ext cx="7543799" cy="1938992"/>
          </a:xfrm>
          <a:prstGeom prst="rect">
            <a:avLst/>
          </a:prstGeom>
          <a:noFill/>
        </p:spPr>
        <p:txBody>
          <a:bodyPr wrap="square" rtlCol="0">
            <a:spAutoFit/>
          </a:bodyPr>
          <a:lstStyle/>
          <a:p>
            <a:r>
              <a:rPr lang="en-US" sz="2400" dirty="0">
                <a:solidFill>
                  <a:schemeClr val="bg1"/>
                </a:solidFill>
              </a:rPr>
              <a:t>Tectonic plates move relative to each other in three different ways to produce different landforms.  The Himalayas, the world’s highest mountains, were formed by the movements of tectonic plates.  The theory of plate tectonics helps us understand how our planet changes.</a:t>
            </a:r>
          </a:p>
        </p:txBody>
      </p:sp>
      <p:pic>
        <p:nvPicPr>
          <p:cNvPr id="3" name="Picture 2">
            <a:extLst>
              <a:ext uri="{FF2B5EF4-FFF2-40B4-BE49-F238E27FC236}">
                <a16:creationId xmlns:a16="http://schemas.microsoft.com/office/drawing/2014/main" id="{1F5D38E2-24BE-47A7-AD57-0E4B6D7A437F}"/>
              </a:ext>
            </a:extLst>
          </p:cNvPr>
          <p:cNvPicPr>
            <a:picLocks noChangeAspect="1"/>
          </p:cNvPicPr>
          <p:nvPr/>
        </p:nvPicPr>
        <p:blipFill>
          <a:blip r:embed="rId2"/>
          <a:stretch>
            <a:fillRect/>
          </a:stretch>
        </p:blipFill>
        <p:spPr>
          <a:xfrm>
            <a:off x="3733800" y="3727343"/>
            <a:ext cx="4876800" cy="2743200"/>
          </a:xfrm>
          <a:prstGeom prst="rect">
            <a:avLst/>
          </a:prstGeom>
        </p:spPr>
      </p:pic>
    </p:spTree>
    <p:extLst>
      <p:ext uri="{BB962C8B-B14F-4D97-AF65-F5344CB8AC3E}">
        <p14:creationId xmlns:p14="http://schemas.microsoft.com/office/powerpoint/2010/main" val="265573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8985F5-EE53-4E43-A885-FB1C274B75CD}"/>
              </a:ext>
            </a:extLst>
          </p:cNvPr>
          <p:cNvSpPr txBox="1"/>
          <p:nvPr/>
        </p:nvSpPr>
        <p:spPr>
          <a:xfrm>
            <a:off x="732408" y="609600"/>
            <a:ext cx="2830840" cy="646331"/>
          </a:xfrm>
          <a:prstGeom prst="rect">
            <a:avLst/>
          </a:prstGeom>
          <a:noFill/>
        </p:spPr>
        <p:txBody>
          <a:bodyPr wrap="none" rtlCol="0">
            <a:spAutoFit/>
          </a:bodyPr>
          <a:lstStyle/>
          <a:p>
            <a:r>
              <a:rPr lang="en-US" sz="3600" b="1" dirty="0">
                <a:solidFill>
                  <a:schemeClr val="bg1"/>
                </a:solidFill>
              </a:rPr>
              <a:t>Types of crust</a:t>
            </a:r>
            <a:endParaRPr lang="en-AU" sz="3600" b="1" dirty="0">
              <a:solidFill>
                <a:schemeClr val="bg1"/>
              </a:solidFill>
            </a:endParaRPr>
          </a:p>
        </p:txBody>
      </p:sp>
      <p:sp>
        <p:nvSpPr>
          <p:cNvPr id="6" name="TextBox 5">
            <a:extLst>
              <a:ext uri="{FF2B5EF4-FFF2-40B4-BE49-F238E27FC236}">
                <a16:creationId xmlns:a16="http://schemas.microsoft.com/office/drawing/2014/main" id="{134B2DB5-3707-43F4-8F31-4FAD881C5F24}"/>
              </a:ext>
            </a:extLst>
          </p:cNvPr>
          <p:cNvSpPr txBox="1"/>
          <p:nvPr/>
        </p:nvSpPr>
        <p:spPr>
          <a:xfrm>
            <a:off x="732408" y="1522141"/>
            <a:ext cx="7725792" cy="3416320"/>
          </a:xfrm>
          <a:prstGeom prst="rect">
            <a:avLst/>
          </a:prstGeom>
          <a:noFill/>
        </p:spPr>
        <p:txBody>
          <a:bodyPr wrap="square" rtlCol="0">
            <a:spAutoFit/>
          </a:bodyPr>
          <a:lstStyle/>
          <a:p>
            <a:r>
              <a:rPr lang="en-US" sz="2400" dirty="0">
                <a:solidFill>
                  <a:schemeClr val="bg1"/>
                </a:solidFill>
              </a:rPr>
              <a:t>There are two types of crust – continental and oceanic.</a:t>
            </a:r>
          </a:p>
          <a:p>
            <a:endParaRPr lang="en-US" sz="2400" dirty="0">
              <a:solidFill>
                <a:schemeClr val="bg1"/>
              </a:solidFill>
            </a:endParaRPr>
          </a:p>
          <a:p>
            <a:r>
              <a:rPr lang="en-US" sz="2400" b="1" i="1" dirty="0">
                <a:solidFill>
                  <a:schemeClr val="tx2">
                    <a:lumMod val="60000"/>
                    <a:lumOff val="40000"/>
                  </a:schemeClr>
                </a:solidFill>
              </a:rPr>
              <a:t>Oceanic crust </a:t>
            </a:r>
            <a:r>
              <a:rPr lang="en-US" sz="2400" dirty="0">
                <a:solidFill>
                  <a:schemeClr val="bg1"/>
                </a:solidFill>
              </a:rPr>
              <a:t>is found on the ocean floor generally below the sea level.  It is thinner and dense because contains the heavy elements of iron and magnesium.</a:t>
            </a:r>
          </a:p>
          <a:p>
            <a:endParaRPr lang="en-US" sz="2400" dirty="0">
              <a:solidFill>
                <a:schemeClr val="bg1"/>
              </a:solidFill>
            </a:endParaRPr>
          </a:p>
          <a:p>
            <a:r>
              <a:rPr lang="en-US" sz="2400" b="1" i="1" dirty="0">
                <a:solidFill>
                  <a:schemeClr val="tx2">
                    <a:lumMod val="60000"/>
                    <a:lumOff val="40000"/>
                  </a:schemeClr>
                </a:solidFill>
              </a:rPr>
              <a:t>Continental crust </a:t>
            </a:r>
            <a:r>
              <a:rPr lang="en-US" sz="2400" dirty="0">
                <a:solidFill>
                  <a:schemeClr val="bg1"/>
                </a:solidFill>
              </a:rPr>
              <a:t>is the crust forming the continents and so it rises above sea level.  It contains the lighter elements of aluminum and silicon.</a:t>
            </a:r>
          </a:p>
        </p:txBody>
      </p:sp>
      <p:pic>
        <p:nvPicPr>
          <p:cNvPr id="3" name="Picture 2">
            <a:extLst>
              <a:ext uri="{FF2B5EF4-FFF2-40B4-BE49-F238E27FC236}">
                <a16:creationId xmlns:a16="http://schemas.microsoft.com/office/drawing/2014/main" id="{35E73A38-711D-4D98-A014-E052E3B88466}"/>
              </a:ext>
            </a:extLst>
          </p:cNvPr>
          <p:cNvPicPr>
            <a:picLocks noChangeAspect="1"/>
          </p:cNvPicPr>
          <p:nvPr/>
        </p:nvPicPr>
        <p:blipFill>
          <a:blip r:embed="rId2"/>
          <a:stretch>
            <a:fillRect/>
          </a:stretch>
        </p:blipFill>
        <p:spPr>
          <a:xfrm>
            <a:off x="4953000" y="4508944"/>
            <a:ext cx="4191000" cy="2349055"/>
          </a:xfrm>
          <a:prstGeom prst="rect">
            <a:avLst/>
          </a:prstGeom>
        </p:spPr>
      </p:pic>
    </p:spTree>
    <p:extLst>
      <p:ext uri="{BB962C8B-B14F-4D97-AF65-F5344CB8AC3E}">
        <p14:creationId xmlns:p14="http://schemas.microsoft.com/office/powerpoint/2010/main" val="406646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92D7A4-D4C3-4C22-AA71-93946FA9246E}"/>
              </a:ext>
            </a:extLst>
          </p:cNvPr>
          <p:cNvPicPr>
            <a:picLocks noChangeAspect="1"/>
          </p:cNvPicPr>
          <p:nvPr/>
        </p:nvPicPr>
        <p:blipFill rotWithShape="1">
          <a:blip r:embed="rId2"/>
          <a:srcRect t="20000"/>
          <a:stretch/>
        </p:blipFill>
        <p:spPr>
          <a:xfrm>
            <a:off x="152400" y="868680"/>
            <a:ext cx="8839200" cy="5303520"/>
          </a:xfrm>
          <a:prstGeom prst="rect">
            <a:avLst/>
          </a:prstGeom>
        </p:spPr>
      </p:pic>
    </p:spTree>
    <p:extLst>
      <p:ext uri="{BB962C8B-B14F-4D97-AF65-F5344CB8AC3E}">
        <p14:creationId xmlns:p14="http://schemas.microsoft.com/office/powerpoint/2010/main" val="308520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8985F5-EE53-4E43-A885-FB1C274B75CD}"/>
              </a:ext>
            </a:extLst>
          </p:cNvPr>
          <p:cNvSpPr txBox="1"/>
          <p:nvPr/>
        </p:nvSpPr>
        <p:spPr>
          <a:xfrm>
            <a:off x="732408" y="609600"/>
            <a:ext cx="4314323" cy="646331"/>
          </a:xfrm>
          <a:prstGeom prst="rect">
            <a:avLst/>
          </a:prstGeom>
          <a:noFill/>
        </p:spPr>
        <p:txBody>
          <a:bodyPr wrap="none" rtlCol="0">
            <a:spAutoFit/>
          </a:bodyPr>
          <a:lstStyle/>
          <a:p>
            <a:r>
              <a:rPr lang="en-US" sz="3600" b="1" dirty="0">
                <a:solidFill>
                  <a:schemeClr val="bg1"/>
                </a:solidFill>
              </a:rPr>
              <a:t>Divergent boundaries</a:t>
            </a:r>
            <a:endParaRPr lang="en-AU" sz="3600" b="1" dirty="0">
              <a:solidFill>
                <a:schemeClr val="bg1"/>
              </a:solidFill>
            </a:endParaRPr>
          </a:p>
        </p:txBody>
      </p:sp>
      <p:sp>
        <p:nvSpPr>
          <p:cNvPr id="6" name="TextBox 5">
            <a:extLst>
              <a:ext uri="{FF2B5EF4-FFF2-40B4-BE49-F238E27FC236}">
                <a16:creationId xmlns:a16="http://schemas.microsoft.com/office/drawing/2014/main" id="{134B2DB5-3707-43F4-8F31-4FAD881C5F24}"/>
              </a:ext>
            </a:extLst>
          </p:cNvPr>
          <p:cNvSpPr txBox="1"/>
          <p:nvPr/>
        </p:nvSpPr>
        <p:spPr>
          <a:xfrm>
            <a:off x="732408" y="1522141"/>
            <a:ext cx="5287392" cy="4893647"/>
          </a:xfrm>
          <a:prstGeom prst="rect">
            <a:avLst/>
          </a:prstGeom>
          <a:noFill/>
        </p:spPr>
        <p:txBody>
          <a:bodyPr wrap="square" rtlCol="0">
            <a:spAutoFit/>
          </a:bodyPr>
          <a:lstStyle/>
          <a:p>
            <a:r>
              <a:rPr lang="en-US" sz="2400" dirty="0">
                <a:solidFill>
                  <a:schemeClr val="bg1"/>
                </a:solidFill>
              </a:rPr>
              <a:t>When things diverge, it means that they separate.  For example, cars travelling in a single lane diverge or separate when the road widens into multiple lanes.</a:t>
            </a:r>
          </a:p>
          <a:p>
            <a:endParaRPr lang="en-US" sz="2400" dirty="0">
              <a:solidFill>
                <a:schemeClr val="bg1"/>
              </a:solidFill>
            </a:endParaRPr>
          </a:p>
          <a:p>
            <a:r>
              <a:rPr lang="en-US" sz="2400" dirty="0">
                <a:solidFill>
                  <a:schemeClr val="bg1"/>
                </a:solidFill>
              </a:rPr>
              <a:t>Tectonic plates can diverge too.  Diverging boundaries are where tectonic plates are moving apart from each other in opposite directions.  In the gap between the boundaries, magma fills the gap and creates a crust when it cools – which is also known as a constructive boundary</a:t>
            </a:r>
          </a:p>
        </p:txBody>
      </p:sp>
      <p:pic>
        <p:nvPicPr>
          <p:cNvPr id="1026" name="Picture 2" descr="Image result for road widens to double lane">
            <a:hlinkClick r:id="rId2"/>
            <a:extLst>
              <a:ext uri="{FF2B5EF4-FFF2-40B4-BE49-F238E27FC236}">
                <a16:creationId xmlns:a16="http://schemas.microsoft.com/office/drawing/2014/main" id="{981E9472-126A-47F2-A3E9-810BB56C3B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522141"/>
            <a:ext cx="242773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ivergent boundary">
            <a:hlinkClick r:id="rId4"/>
            <a:extLst>
              <a:ext uri="{FF2B5EF4-FFF2-40B4-BE49-F238E27FC236}">
                <a16:creationId xmlns:a16="http://schemas.microsoft.com/office/drawing/2014/main" id="{ECFA2973-2CE6-44E1-96AD-A9736FD69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1735" y="3657600"/>
            <a:ext cx="295586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82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8985F5-EE53-4E43-A885-FB1C274B75CD}"/>
              </a:ext>
            </a:extLst>
          </p:cNvPr>
          <p:cNvSpPr txBox="1"/>
          <p:nvPr/>
        </p:nvSpPr>
        <p:spPr>
          <a:xfrm>
            <a:off x="343818" y="381000"/>
            <a:ext cx="4314323" cy="646331"/>
          </a:xfrm>
          <a:prstGeom prst="rect">
            <a:avLst/>
          </a:prstGeom>
          <a:noFill/>
        </p:spPr>
        <p:txBody>
          <a:bodyPr wrap="none" rtlCol="0">
            <a:spAutoFit/>
          </a:bodyPr>
          <a:lstStyle/>
          <a:p>
            <a:r>
              <a:rPr lang="en-US" sz="3600" b="1" dirty="0">
                <a:solidFill>
                  <a:schemeClr val="bg1"/>
                </a:solidFill>
              </a:rPr>
              <a:t>Divergent boundaries</a:t>
            </a:r>
            <a:endParaRPr lang="en-AU" sz="3600" b="1" dirty="0">
              <a:solidFill>
                <a:schemeClr val="bg1"/>
              </a:solidFill>
            </a:endParaRPr>
          </a:p>
        </p:txBody>
      </p:sp>
      <p:sp>
        <p:nvSpPr>
          <p:cNvPr id="6" name="TextBox 5">
            <a:extLst>
              <a:ext uri="{FF2B5EF4-FFF2-40B4-BE49-F238E27FC236}">
                <a16:creationId xmlns:a16="http://schemas.microsoft.com/office/drawing/2014/main" id="{134B2DB5-3707-43F4-8F31-4FAD881C5F24}"/>
              </a:ext>
            </a:extLst>
          </p:cNvPr>
          <p:cNvSpPr txBox="1"/>
          <p:nvPr/>
        </p:nvSpPr>
        <p:spPr>
          <a:xfrm>
            <a:off x="323620" y="1061300"/>
            <a:ext cx="8458200" cy="3046988"/>
          </a:xfrm>
          <a:prstGeom prst="rect">
            <a:avLst/>
          </a:prstGeom>
          <a:noFill/>
        </p:spPr>
        <p:txBody>
          <a:bodyPr wrap="square" rtlCol="0">
            <a:spAutoFit/>
          </a:bodyPr>
          <a:lstStyle/>
          <a:p>
            <a:r>
              <a:rPr lang="en-US" sz="2400" dirty="0">
                <a:solidFill>
                  <a:schemeClr val="bg1"/>
                </a:solidFill>
              </a:rPr>
              <a:t>Divergent boundaries also occur on land.  The mid-Atlantic Ridge runs through the island of Iceland – meaning that the island is constantly widening as a new crust is formed.  This rate of widening can be measured in 2 – 5 centimeters per year.</a:t>
            </a:r>
          </a:p>
          <a:p>
            <a:endParaRPr lang="en-US" sz="2400" dirty="0">
              <a:solidFill>
                <a:schemeClr val="bg1"/>
              </a:solidFill>
            </a:endParaRPr>
          </a:p>
          <a:p>
            <a:r>
              <a:rPr lang="en-US" sz="2400" dirty="0">
                <a:solidFill>
                  <a:schemeClr val="bg1"/>
                </a:solidFill>
              </a:rPr>
              <a:t>The Great Rift Valley, runs along the eastern part of the African continent , and while there is no obvious crack or rift in the crust, a series of volcanos run along the edges.</a:t>
            </a:r>
          </a:p>
        </p:txBody>
      </p:sp>
      <p:pic>
        <p:nvPicPr>
          <p:cNvPr id="2" name="Picture 1">
            <a:extLst>
              <a:ext uri="{FF2B5EF4-FFF2-40B4-BE49-F238E27FC236}">
                <a16:creationId xmlns:a16="http://schemas.microsoft.com/office/drawing/2014/main" id="{9EA033EF-AF4E-4C28-9186-DC577E284EF1}"/>
              </a:ext>
            </a:extLst>
          </p:cNvPr>
          <p:cNvPicPr>
            <a:picLocks noChangeAspect="1"/>
          </p:cNvPicPr>
          <p:nvPr/>
        </p:nvPicPr>
        <p:blipFill>
          <a:blip r:embed="rId2"/>
          <a:stretch>
            <a:fillRect/>
          </a:stretch>
        </p:blipFill>
        <p:spPr>
          <a:xfrm>
            <a:off x="685800" y="4167045"/>
            <a:ext cx="5334000" cy="2545773"/>
          </a:xfrm>
          <a:prstGeom prst="rect">
            <a:avLst/>
          </a:prstGeom>
        </p:spPr>
      </p:pic>
      <p:sp>
        <p:nvSpPr>
          <p:cNvPr id="3" name="TextBox 2">
            <a:extLst>
              <a:ext uri="{FF2B5EF4-FFF2-40B4-BE49-F238E27FC236}">
                <a16:creationId xmlns:a16="http://schemas.microsoft.com/office/drawing/2014/main" id="{8BF64C48-3794-4AC4-8335-0FC0E801D310}"/>
              </a:ext>
            </a:extLst>
          </p:cNvPr>
          <p:cNvSpPr txBox="1"/>
          <p:nvPr/>
        </p:nvSpPr>
        <p:spPr>
          <a:xfrm>
            <a:off x="6096000" y="6019800"/>
            <a:ext cx="2875852" cy="369332"/>
          </a:xfrm>
          <a:prstGeom prst="rect">
            <a:avLst/>
          </a:prstGeom>
          <a:noFill/>
        </p:spPr>
        <p:txBody>
          <a:bodyPr wrap="none" rtlCol="0">
            <a:spAutoFit/>
          </a:bodyPr>
          <a:lstStyle/>
          <a:p>
            <a:r>
              <a:rPr lang="en-AU" dirty="0">
                <a:solidFill>
                  <a:schemeClr val="bg1"/>
                </a:solidFill>
              </a:rPr>
              <a:t>Mid-Atlantic Ridge in Iceland</a:t>
            </a:r>
          </a:p>
        </p:txBody>
      </p:sp>
    </p:spTree>
    <p:extLst>
      <p:ext uri="{BB962C8B-B14F-4D97-AF65-F5344CB8AC3E}">
        <p14:creationId xmlns:p14="http://schemas.microsoft.com/office/powerpoint/2010/main" val="27419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8985F5-EE53-4E43-A885-FB1C274B75CD}"/>
              </a:ext>
            </a:extLst>
          </p:cNvPr>
          <p:cNvSpPr txBox="1"/>
          <p:nvPr/>
        </p:nvSpPr>
        <p:spPr>
          <a:xfrm>
            <a:off x="732408" y="609600"/>
            <a:ext cx="4592732" cy="646331"/>
          </a:xfrm>
          <a:prstGeom prst="rect">
            <a:avLst/>
          </a:prstGeom>
          <a:noFill/>
        </p:spPr>
        <p:txBody>
          <a:bodyPr wrap="none" rtlCol="0">
            <a:spAutoFit/>
          </a:bodyPr>
          <a:lstStyle/>
          <a:p>
            <a:r>
              <a:rPr lang="en-US" sz="3600" b="1" dirty="0">
                <a:solidFill>
                  <a:schemeClr val="bg1"/>
                </a:solidFill>
              </a:rPr>
              <a:t>Converging boundaries</a:t>
            </a:r>
            <a:endParaRPr lang="en-AU" sz="3600" b="1" dirty="0">
              <a:solidFill>
                <a:schemeClr val="bg1"/>
              </a:solidFill>
            </a:endParaRPr>
          </a:p>
        </p:txBody>
      </p:sp>
      <p:sp>
        <p:nvSpPr>
          <p:cNvPr id="6" name="TextBox 5">
            <a:extLst>
              <a:ext uri="{FF2B5EF4-FFF2-40B4-BE49-F238E27FC236}">
                <a16:creationId xmlns:a16="http://schemas.microsoft.com/office/drawing/2014/main" id="{134B2DB5-3707-43F4-8F31-4FAD881C5F24}"/>
              </a:ext>
            </a:extLst>
          </p:cNvPr>
          <p:cNvSpPr txBox="1"/>
          <p:nvPr/>
        </p:nvSpPr>
        <p:spPr>
          <a:xfrm>
            <a:off x="732408" y="1522141"/>
            <a:ext cx="5287392" cy="4893647"/>
          </a:xfrm>
          <a:prstGeom prst="rect">
            <a:avLst/>
          </a:prstGeom>
          <a:noFill/>
        </p:spPr>
        <p:txBody>
          <a:bodyPr wrap="square" rtlCol="0">
            <a:spAutoFit/>
          </a:bodyPr>
          <a:lstStyle/>
          <a:p>
            <a:r>
              <a:rPr lang="en-US" sz="2400" dirty="0">
                <a:solidFill>
                  <a:schemeClr val="bg1"/>
                </a:solidFill>
              </a:rPr>
              <a:t>When things converge, it means they come together.  For example cars on a busy freeway need to converge and join the flow of traffic.</a:t>
            </a:r>
          </a:p>
          <a:p>
            <a:endParaRPr lang="en-US" sz="2400" dirty="0">
              <a:solidFill>
                <a:schemeClr val="bg1"/>
              </a:solidFill>
            </a:endParaRPr>
          </a:p>
          <a:p>
            <a:r>
              <a:rPr lang="en-US" sz="2400" dirty="0">
                <a:solidFill>
                  <a:schemeClr val="bg1"/>
                </a:solidFill>
              </a:rPr>
              <a:t>Converging boundaries occur when two plates are colliding head-on into each other.  Rock is destroyed at converging boundaries, and so these boundaries are also called destructive boundaries.  They also form land features such as mountains, islands and underwater trenches.</a:t>
            </a:r>
          </a:p>
        </p:txBody>
      </p:sp>
      <p:pic>
        <p:nvPicPr>
          <p:cNvPr id="7" name="Picture 6">
            <a:extLst>
              <a:ext uri="{FF2B5EF4-FFF2-40B4-BE49-F238E27FC236}">
                <a16:creationId xmlns:a16="http://schemas.microsoft.com/office/drawing/2014/main" id="{2EFCC514-B738-4E68-AE0A-B8B6025BF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708" y="5105400"/>
            <a:ext cx="3307292" cy="1905000"/>
          </a:xfrm>
          <a:prstGeom prst="rect">
            <a:avLst/>
          </a:prstGeom>
        </p:spPr>
      </p:pic>
      <p:pic>
        <p:nvPicPr>
          <p:cNvPr id="9" name="Picture 8">
            <a:extLst>
              <a:ext uri="{FF2B5EF4-FFF2-40B4-BE49-F238E27FC236}">
                <a16:creationId xmlns:a16="http://schemas.microsoft.com/office/drawing/2014/main" id="{1E2888DF-A3CB-4215-AFE5-D3938512B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034" y="1490031"/>
            <a:ext cx="2857500" cy="1905000"/>
          </a:xfrm>
          <a:prstGeom prst="rect">
            <a:avLst/>
          </a:prstGeom>
        </p:spPr>
      </p:pic>
    </p:spTree>
    <p:extLst>
      <p:ext uri="{BB962C8B-B14F-4D97-AF65-F5344CB8AC3E}">
        <p14:creationId xmlns:p14="http://schemas.microsoft.com/office/powerpoint/2010/main" val="364927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8985F5-EE53-4E43-A885-FB1C274B75CD}"/>
              </a:ext>
            </a:extLst>
          </p:cNvPr>
          <p:cNvSpPr txBox="1"/>
          <p:nvPr/>
        </p:nvSpPr>
        <p:spPr>
          <a:xfrm>
            <a:off x="343818" y="381000"/>
            <a:ext cx="4314323" cy="646331"/>
          </a:xfrm>
          <a:prstGeom prst="rect">
            <a:avLst/>
          </a:prstGeom>
          <a:noFill/>
        </p:spPr>
        <p:txBody>
          <a:bodyPr wrap="none" rtlCol="0">
            <a:spAutoFit/>
          </a:bodyPr>
          <a:lstStyle/>
          <a:p>
            <a:r>
              <a:rPr lang="en-US" sz="3600" b="1" dirty="0">
                <a:solidFill>
                  <a:schemeClr val="bg1"/>
                </a:solidFill>
              </a:rPr>
              <a:t>Divergent boundaries</a:t>
            </a:r>
            <a:endParaRPr lang="en-AU" sz="3600" b="1" dirty="0">
              <a:solidFill>
                <a:schemeClr val="bg1"/>
              </a:solidFill>
            </a:endParaRPr>
          </a:p>
        </p:txBody>
      </p:sp>
      <p:sp>
        <p:nvSpPr>
          <p:cNvPr id="6" name="TextBox 5">
            <a:extLst>
              <a:ext uri="{FF2B5EF4-FFF2-40B4-BE49-F238E27FC236}">
                <a16:creationId xmlns:a16="http://schemas.microsoft.com/office/drawing/2014/main" id="{134B2DB5-3707-43F4-8F31-4FAD881C5F24}"/>
              </a:ext>
            </a:extLst>
          </p:cNvPr>
          <p:cNvSpPr txBox="1"/>
          <p:nvPr/>
        </p:nvSpPr>
        <p:spPr>
          <a:xfrm>
            <a:off x="323620" y="1061300"/>
            <a:ext cx="8458200" cy="830997"/>
          </a:xfrm>
          <a:prstGeom prst="rect">
            <a:avLst/>
          </a:prstGeom>
          <a:noFill/>
        </p:spPr>
        <p:txBody>
          <a:bodyPr wrap="square" rtlCol="0">
            <a:spAutoFit/>
          </a:bodyPr>
          <a:lstStyle/>
          <a:p>
            <a:r>
              <a:rPr lang="en-US" sz="2400" dirty="0">
                <a:solidFill>
                  <a:schemeClr val="bg1"/>
                </a:solidFill>
              </a:rPr>
              <a:t>Examples of divergent boundaries includes the Andes Mountains, the Himalayas Mountains and the Mariana Trench.</a:t>
            </a:r>
          </a:p>
        </p:txBody>
      </p:sp>
      <p:pic>
        <p:nvPicPr>
          <p:cNvPr id="7" name="Picture 6">
            <a:extLst>
              <a:ext uri="{FF2B5EF4-FFF2-40B4-BE49-F238E27FC236}">
                <a16:creationId xmlns:a16="http://schemas.microsoft.com/office/drawing/2014/main" id="{E445366E-ECB6-4C9D-A613-ED459A7C5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438400"/>
            <a:ext cx="4681728" cy="3511296"/>
          </a:xfrm>
          <a:prstGeom prst="rect">
            <a:avLst/>
          </a:prstGeom>
        </p:spPr>
      </p:pic>
    </p:spTree>
    <p:extLst>
      <p:ext uri="{BB962C8B-B14F-4D97-AF65-F5344CB8AC3E}">
        <p14:creationId xmlns:p14="http://schemas.microsoft.com/office/powerpoint/2010/main" val="238650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8985F5-EE53-4E43-A885-FB1C274B75CD}"/>
              </a:ext>
            </a:extLst>
          </p:cNvPr>
          <p:cNvSpPr txBox="1"/>
          <p:nvPr/>
        </p:nvSpPr>
        <p:spPr>
          <a:xfrm>
            <a:off x="732408" y="609600"/>
            <a:ext cx="4394408" cy="646331"/>
          </a:xfrm>
          <a:prstGeom prst="rect">
            <a:avLst/>
          </a:prstGeom>
          <a:noFill/>
        </p:spPr>
        <p:txBody>
          <a:bodyPr wrap="none" rtlCol="0">
            <a:spAutoFit/>
          </a:bodyPr>
          <a:lstStyle/>
          <a:p>
            <a:r>
              <a:rPr lang="en-US" sz="3600" b="1" dirty="0">
                <a:solidFill>
                  <a:schemeClr val="bg1"/>
                </a:solidFill>
              </a:rPr>
              <a:t>Transform boundaries</a:t>
            </a:r>
            <a:endParaRPr lang="en-AU" sz="3600" b="1" dirty="0">
              <a:solidFill>
                <a:schemeClr val="bg1"/>
              </a:solidFill>
            </a:endParaRPr>
          </a:p>
        </p:txBody>
      </p:sp>
      <p:sp>
        <p:nvSpPr>
          <p:cNvPr id="6" name="TextBox 5">
            <a:extLst>
              <a:ext uri="{FF2B5EF4-FFF2-40B4-BE49-F238E27FC236}">
                <a16:creationId xmlns:a16="http://schemas.microsoft.com/office/drawing/2014/main" id="{134B2DB5-3707-43F4-8F31-4FAD881C5F24}"/>
              </a:ext>
            </a:extLst>
          </p:cNvPr>
          <p:cNvSpPr txBox="1"/>
          <p:nvPr/>
        </p:nvSpPr>
        <p:spPr>
          <a:xfrm>
            <a:off x="732408" y="1522141"/>
            <a:ext cx="4830192" cy="4524315"/>
          </a:xfrm>
          <a:prstGeom prst="rect">
            <a:avLst/>
          </a:prstGeom>
          <a:noFill/>
        </p:spPr>
        <p:txBody>
          <a:bodyPr wrap="square" rtlCol="0">
            <a:spAutoFit/>
          </a:bodyPr>
          <a:lstStyle/>
          <a:p>
            <a:r>
              <a:rPr lang="en-US" sz="2400" dirty="0">
                <a:solidFill>
                  <a:schemeClr val="bg1"/>
                </a:solidFill>
              </a:rPr>
              <a:t>A Transform boundary is where two plates are sliding parallel to each other but in opposite directions.  The plates move slowly past each other, but then suddenly slip – the result is an earthquake.  There are many cracks in the rock called fault lines.  While transform boundaries are not constructive or destructive, they can destroy buildings and buckle landforms, but no rock is destroyed or created.</a:t>
            </a:r>
          </a:p>
        </p:txBody>
      </p:sp>
      <p:pic>
        <p:nvPicPr>
          <p:cNvPr id="3" name="Picture 2">
            <a:extLst>
              <a:ext uri="{FF2B5EF4-FFF2-40B4-BE49-F238E27FC236}">
                <a16:creationId xmlns:a16="http://schemas.microsoft.com/office/drawing/2014/main" id="{1C647548-A1CA-48EF-B108-F0520D74A3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5552" y="1752600"/>
            <a:ext cx="3396555" cy="3146628"/>
          </a:xfrm>
          <a:prstGeom prst="rect">
            <a:avLst/>
          </a:prstGeom>
        </p:spPr>
      </p:pic>
      <p:sp>
        <p:nvSpPr>
          <p:cNvPr id="4" name="TextBox 3">
            <a:extLst>
              <a:ext uri="{FF2B5EF4-FFF2-40B4-BE49-F238E27FC236}">
                <a16:creationId xmlns:a16="http://schemas.microsoft.com/office/drawing/2014/main" id="{6FE4C521-0AE8-4CDD-A1E5-7AA6A9E6D885}"/>
              </a:ext>
            </a:extLst>
          </p:cNvPr>
          <p:cNvSpPr txBox="1"/>
          <p:nvPr/>
        </p:nvSpPr>
        <p:spPr>
          <a:xfrm>
            <a:off x="5638801" y="5181600"/>
            <a:ext cx="3276600" cy="923330"/>
          </a:xfrm>
          <a:prstGeom prst="rect">
            <a:avLst/>
          </a:prstGeom>
          <a:noFill/>
        </p:spPr>
        <p:txBody>
          <a:bodyPr wrap="square" rtlCol="0">
            <a:spAutoFit/>
          </a:bodyPr>
          <a:lstStyle/>
          <a:p>
            <a:r>
              <a:rPr lang="en-AU" dirty="0">
                <a:solidFill>
                  <a:schemeClr val="bg1"/>
                </a:solidFill>
              </a:rPr>
              <a:t>The San Andreas Fault in California (USA) is a transform boundary.</a:t>
            </a:r>
          </a:p>
        </p:txBody>
      </p:sp>
    </p:spTree>
    <p:extLst>
      <p:ext uri="{BB962C8B-B14F-4D97-AF65-F5344CB8AC3E}">
        <p14:creationId xmlns:p14="http://schemas.microsoft.com/office/powerpoint/2010/main" val="1197819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470</Words>
  <Application>Microsoft Office PowerPoint</Application>
  <PresentationFormat>On-screen Show (4:3)</PresentationFormat>
  <Paragraphs>26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Dodson</cp:lastModifiedBy>
  <cp:revision>28</cp:revision>
  <dcterms:created xsi:type="dcterms:W3CDTF">2019-02-04T07:25:17Z</dcterms:created>
  <dcterms:modified xsi:type="dcterms:W3CDTF">2019-05-27T23:15:10Z</dcterms:modified>
</cp:coreProperties>
</file>