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0" r:id="rId4"/>
    <p:sldMasterId id="2147483702" r:id="rId5"/>
    <p:sldMasterId id="2147483720" r:id="rId6"/>
    <p:sldMasterId id="2147483732" r:id="rId7"/>
  </p:sldMasterIdLst>
  <p:notesMasterIdLst>
    <p:notesMasterId r:id="rId38"/>
  </p:notesMasterIdLst>
  <p:handoutMasterIdLst>
    <p:handoutMasterId r:id="rId39"/>
  </p:handoutMasterIdLst>
  <p:sldIdLst>
    <p:sldId id="256" r:id="rId8"/>
    <p:sldId id="257" r:id="rId9"/>
    <p:sldId id="263" r:id="rId10"/>
    <p:sldId id="265" r:id="rId11"/>
    <p:sldId id="266" r:id="rId12"/>
    <p:sldId id="267" r:id="rId13"/>
    <p:sldId id="258" r:id="rId14"/>
    <p:sldId id="259" r:id="rId15"/>
    <p:sldId id="260"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p:cViewPr varScale="1">
        <p:scale>
          <a:sx n="97" d="100"/>
          <a:sy n="97" d="100"/>
        </p:scale>
        <p:origin x="65" y="237"/>
      </p:cViewPr>
      <p:guideLst>
        <p:guide pos="3840"/>
        <p:guide orient="horz" pos="2160"/>
      </p:guideLst>
    </p:cSldViewPr>
  </p:slid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n-US"/>
              <a:t>6/6/2019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n-US"/>
              <a:t>6/6/2019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7" name="Picture 6" descr="EKG lin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6/6/2019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descr="Rectangle"/>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6/6/2019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75320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3083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88279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8785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986970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77806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32789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51316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7CC0096-1860-4642-9CD2-0079EA5E7CD1}" type="datetimeFigureOut">
              <a:rPr lang="en-US"/>
              <a:t>6/6/2019</a:t>
            </a:fld>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519662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36820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535042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522246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9831842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3983346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B40040-0C41-4BB7-A970-0F122A3CBAC9}"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4015254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B40040-0C41-4BB7-A970-0F122A3CBAC9}" type="datetimeFigureOut">
              <a:rPr lang="en-AU" smtClean="0"/>
              <a:t>6/06/2019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13430837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010230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09693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descr="Rectangle"/>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n-US"/>
              <a:t>Click to edit Master title style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371292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B40040-0C41-4BB7-A970-0F122A3CBAC9}"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39186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B40040-0C41-4BB7-A970-0F122A3CBAC9}"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4124607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667633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67754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1611987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930855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27331757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41702352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B40040-0C41-4BB7-A970-0F122A3CBAC9}"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ADF28A4-0B55-40C7-81BF-C21D2D7FDFFF}" type="slidenum">
              <a:rPr lang="en-AU" smtClean="0"/>
              <a:t>‹#›</a:t>
            </a:fld>
            <a:endParaRPr lang="en-AU"/>
          </a:p>
        </p:txBody>
      </p:sp>
    </p:spTree>
    <p:extLst>
      <p:ext uri="{BB962C8B-B14F-4D97-AF65-F5344CB8AC3E}">
        <p14:creationId xmlns:p14="http://schemas.microsoft.com/office/powerpoint/2010/main" val="3823319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7CC0096-1860-4642-9CD2-0079EA5E7CD1}" type="datetimeFigureOut">
              <a:rPr lang="en-US"/>
              <a:t>6/6/2019</a:t>
            </a:fld>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5905693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29300870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59536856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6/6/2019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91500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1377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2304297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82837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6/6/2019</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34040507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6/6/2019</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9594272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65597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7CC0096-1860-4642-9CD2-0079EA5E7CD1}" type="datetimeFigureOut">
              <a:rPr lang="en-US"/>
              <a:t>6/6/2019</a:t>
            </a:fld>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extLst>
      <p:ext uri="{BB962C8B-B14F-4D97-AF65-F5344CB8AC3E}">
        <p14:creationId xmlns:p14="http://schemas.microsoft.com/office/powerpoint/2010/main" val="12391711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05602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114882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7355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7698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103644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9719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62483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34178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5963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7CC0096-1860-4642-9CD2-0079EA5E7CD1}" type="datetimeFigureOut">
              <a:rPr lang="en-US"/>
              <a:t>6/6/2019</a:t>
            </a:fld>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715808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60133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77584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101903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0799191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538801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349138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61810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AC33ABAB-81FC-445E-A418-B64AD87A99CB}" type="datetimeFigureOut">
              <a:rPr lang="en-AU" smtClean="0"/>
              <a:t>6/06/2019</a:t>
            </a:fld>
            <a:endParaRPr lang="en-AU"/>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AU"/>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373FDC0A-4853-46A0-928A-02BA8BB39C1A}" type="slidenum">
              <a:rPr lang="en-AU" smtClean="0"/>
              <a:t>‹#›</a:t>
            </a:fld>
            <a:endParaRPr lang="en-AU"/>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6391444"/>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3ABAB-81FC-445E-A418-B64AD87A99CB}"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147220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37CC0096-1860-4642-9CD2-0079EA5E7CD1}" type="datetimeFigureOut">
              <a:rPr lang="en-US"/>
              <a:t>6/6/2019</a:t>
            </a:fld>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p:nvPr/>
        </p:nvSpPr>
        <p:spPr bwMode="auto">
          <a:xfrm>
            <a:off x="11784011"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AC33ABAB-81FC-445E-A418-B64AD87A99CB}" type="datetimeFigureOut">
              <a:rPr lang="en-AU" smtClean="0"/>
              <a:t>6/06/2019</a:t>
            </a:fld>
            <a:endParaRPr lang="en-AU"/>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AU"/>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373FDC0A-4853-46A0-928A-02BA8BB39C1A}" type="slidenum">
              <a:rPr lang="en-AU" smtClean="0"/>
              <a:t>‹#›</a:t>
            </a:fld>
            <a:endParaRPr lang="en-AU"/>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42709"/>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81600" y="540628"/>
            <a:ext cx="62484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3712467"/>
            <a:ext cx="62484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33ABAB-81FC-445E-A418-B64AD87A99CB}"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7807220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33ABAB-81FC-445E-A418-B64AD87A99CB}" type="datetimeFigureOut">
              <a:rPr lang="en-AU" smtClean="0"/>
              <a:t>6/06/2019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32287958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33ABAB-81FC-445E-A418-B64AD87A99CB}" type="datetimeFigureOut">
              <a:rPr lang="en-AU" smtClean="0"/>
              <a:t>6/06/2019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140015340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33ABAB-81FC-445E-A418-B64AD87A99CB}" type="datetimeFigureOut">
              <a:rPr lang="en-AU" smtClean="0"/>
              <a:t>6/06/2019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9063424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3ABAB-81FC-445E-A418-B64AD87A99CB}"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712545006"/>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57800" y="0"/>
            <a:ext cx="6172200"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33ABAB-81FC-445E-A418-B64AD87A99CB}" type="datetimeFigureOut">
              <a:rPr lang="en-AU" smtClean="0"/>
              <a:t>6/06/2019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33184476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33ABAB-81FC-445E-A418-B64AD87A99CB}" type="datetimeFigureOut">
              <a:rPr lang="en-AU" smtClean="0"/>
              <a:t>6/06/2019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73FDC0A-4853-46A0-928A-02BA8BB39C1A}" type="slidenum">
              <a:rPr lang="en-AU" smtClean="0"/>
              <a:t>‹#›</a:t>
            </a:fld>
            <a:endParaRPr lang="en-AU"/>
          </a:p>
        </p:txBody>
      </p:sp>
    </p:spTree>
    <p:extLst>
      <p:ext uri="{BB962C8B-B14F-4D97-AF65-F5344CB8AC3E}">
        <p14:creationId xmlns:p14="http://schemas.microsoft.com/office/powerpoint/2010/main" val="14244614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536187" y="5927131"/>
            <a:ext cx="3814856" cy="365125"/>
          </a:xfrm>
        </p:spPr>
        <p:txBody>
          <a:bodyPr/>
          <a:lstStyle/>
          <a:p>
            <a:fld id="{AC33ABAB-81FC-445E-A418-B64AD87A99CB}" type="datetimeFigureOut">
              <a:rPr lang="en-AU" smtClean="0"/>
              <a:t>6/06/2019</a:t>
            </a:fld>
            <a:endParaRPr lang="en-AU"/>
          </a:p>
        </p:txBody>
      </p:sp>
      <p:sp>
        <p:nvSpPr>
          <p:cNvPr id="5" name="Footer Placeholder 4"/>
          <p:cNvSpPr>
            <a:spLocks noGrp="1"/>
          </p:cNvSpPr>
          <p:nvPr>
            <p:ph type="ftr" sz="quarter" idx="11"/>
          </p:nvPr>
        </p:nvSpPr>
        <p:spPr>
          <a:xfrm>
            <a:off x="6536187" y="6315949"/>
            <a:ext cx="3814856" cy="365125"/>
          </a:xfrm>
        </p:spPr>
        <p:txBody>
          <a:bodyPr/>
          <a:lstStyle/>
          <a:p>
            <a:endParaRPr lang="en-AU"/>
          </a:p>
        </p:txBody>
      </p:sp>
      <p:sp>
        <p:nvSpPr>
          <p:cNvPr id="6" name="Slide Number Placeholder 5"/>
          <p:cNvSpPr>
            <a:spLocks noGrp="1"/>
          </p:cNvSpPr>
          <p:nvPr>
            <p:ph type="sldNum" sz="quarter" idx="12"/>
          </p:nvPr>
        </p:nvSpPr>
        <p:spPr>
          <a:xfrm>
            <a:off x="11784011" y="5607592"/>
            <a:ext cx="407988" cy="365125"/>
          </a:xfrm>
        </p:spPr>
        <p:txBody>
          <a:bodyPr/>
          <a:lstStyle/>
          <a:p>
            <a:fld id="{373FDC0A-4853-46A0-928A-02BA8BB39C1A}" type="slidenum">
              <a:rPr lang="en-AU" smtClean="0"/>
              <a:t>‹#›</a:t>
            </a:fld>
            <a:endParaRPr lang="en-AU"/>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4544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87DD1-015D-445D-B5EE-A73E2862ED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9F4A9A7-CD08-48E7-AEDD-A243AC3BD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2D0AC13-09D4-4B87-BC67-B155F2E22358}"/>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02F92ABB-BEE2-4A5C-B735-76EE387F3CD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4EAC86-33F0-4217-ADE3-08E1E9C78432}"/>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7634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3D6C-9AFC-4E82-9777-7C6C38548E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66775A2-A523-4754-AB30-87B4DC2A0A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6FB418-2149-4C5B-99D4-BCFE8F805FD6}"/>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FDDBFCD1-1170-4EE2-894E-8D5B40F6C81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ED0963D-54A9-4AD2-B004-36A819D43A71}"/>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19649693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A800-988C-478A-8C75-DEFAE4CEDB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41C54FD-8EB1-41E0-B63D-A345F0BF3B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CD72FA-BA81-4034-9016-86D5A4499B00}"/>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05C913D7-3359-4044-9A7C-978B1FF6470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A50416D-4D39-4A30-B6B9-FF529C28F15F}"/>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20717930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AD77-F7B4-47ED-BED0-D9C99E38E94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934C4FA-7B6F-4C83-9EB2-AC94B9B005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C3C7935-AD70-45D5-8F23-34256F5C912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13301D6-1F95-493C-B214-A05B60356D45}"/>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6" name="Footer Placeholder 5">
            <a:extLst>
              <a:ext uri="{FF2B5EF4-FFF2-40B4-BE49-F238E27FC236}">
                <a16:creationId xmlns:a16="http://schemas.microsoft.com/office/drawing/2014/main" id="{62EFC4BA-83B8-41BF-9944-B410E47E9D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AE610AA-5D6D-4AD1-99E4-8EBA3D7C9B33}"/>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10802944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BAC2-05E2-4DE0-A4F1-E0CC087D867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3E1DF5B-5412-4E28-BE03-FF81A9B17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79A767-2D1A-4CEA-BEC6-BB1CA7A4B2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CA6B5EE-874D-4D46-B397-706B6045F8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3D41E7D-E776-4483-B978-635D54E949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7516B6E-9A2A-4335-B17D-F4FCC8905CDC}"/>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8" name="Footer Placeholder 7">
            <a:extLst>
              <a:ext uri="{FF2B5EF4-FFF2-40B4-BE49-F238E27FC236}">
                <a16:creationId xmlns:a16="http://schemas.microsoft.com/office/drawing/2014/main" id="{80EBE2D2-50B6-4C6B-96FD-65730EEC4909}"/>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29B35F2-8A89-4511-8828-4A447D71F70C}"/>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379743725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6220-F207-42CF-BA3A-55BE19E516A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28D8FEFB-3AFE-4277-A89A-8E20E7669FBC}"/>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4" name="Footer Placeholder 3">
            <a:extLst>
              <a:ext uri="{FF2B5EF4-FFF2-40B4-BE49-F238E27FC236}">
                <a16:creationId xmlns:a16="http://schemas.microsoft.com/office/drawing/2014/main" id="{667512B8-9629-445D-B7D2-DF4EB6C2EE8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068746B-BBA0-4BDB-B595-4B9C6E916643}"/>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31060282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2577CE-E37D-426A-B0A6-E916238B7BAA}"/>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3" name="Footer Placeholder 2">
            <a:extLst>
              <a:ext uri="{FF2B5EF4-FFF2-40B4-BE49-F238E27FC236}">
                <a16:creationId xmlns:a16="http://schemas.microsoft.com/office/drawing/2014/main" id="{E449D6E1-25D4-4355-9AD7-35444D762DC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77737FD-EA04-41BE-A367-DB081EB96DD9}"/>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2008108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01E0C-7715-4E47-89C1-0C62A0B5B6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C104E940-5751-4C2A-8521-19B1F3C88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BF5D637E-A19D-4260-B0C6-96B73CBAF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F2A4525-D6FF-4517-82FA-E1CEB734EB3C}"/>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6" name="Footer Placeholder 5">
            <a:extLst>
              <a:ext uri="{FF2B5EF4-FFF2-40B4-BE49-F238E27FC236}">
                <a16:creationId xmlns:a16="http://schemas.microsoft.com/office/drawing/2014/main" id="{68C6C6A5-2030-4831-887C-66F19AFDDDF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7D3328A-4747-4929-8EF8-70339BD22C2C}"/>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9184436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54060-A9F7-42CD-AB5E-37DCB13E4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DC0A485-55ED-4831-B419-B4C7306B35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54F9DDB-D8D7-4926-B9C4-234A1F75B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6A8CA2-5363-423C-AB46-DCD94FA54EA3}"/>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6" name="Footer Placeholder 5">
            <a:extLst>
              <a:ext uri="{FF2B5EF4-FFF2-40B4-BE49-F238E27FC236}">
                <a16:creationId xmlns:a16="http://schemas.microsoft.com/office/drawing/2014/main" id="{B9821A8C-9CA1-4EE5-A089-BCA47A8788C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54AD27-AEA7-46D6-B09D-52F208084F53}"/>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31057835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6C019-37B8-488C-ADF4-B49615998F6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061E771B-087B-4058-846A-A9E689401F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A2203E8-479B-43AC-97C8-1BEA26FC5B56}"/>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72A982AB-9BE4-4790-AE11-DB3CF4C0C95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58A6628-A5B7-4A07-99E3-FF332C0FA97B}"/>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40734962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6CE6D8-A658-4A32-8729-5D5363BB49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4D6365E-FB8A-4D54-A485-F03C0E0EBC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E10B200-AB90-4EA2-9DD7-04E0B8157ACB}"/>
              </a:ext>
            </a:extLst>
          </p:cNvPr>
          <p:cNvSpPr>
            <a:spLocks noGrp="1"/>
          </p:cNvSpPr>
          <p:nvPr>
            <p:ph type="dt" sz="half" idx="10"/>
          </p:nvPr>
        </p:nvSpPr>
        <p:spPr/>
        <p:txBody>
          <a:body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67A87DE7-242B-4C65-9984-FB210A28AE1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59B6EA-6EC8-48A0-A078-13FF6734DDE8}"/>
              </a:ext>
            </a:extLst>
          </p:cNvPr>
          <p:cNvSpPr>
            <a:spLocks noGrp="1"/>
          </p:cNvSpPr>
          <p:nvPr>
            <p:ph type="sldNum" sz="quarter" idx="12"/>
          </p:nvPr>
        </p:nvSpPr>
        <p:spPr/>
        <p:txBody>
          <a:bodyPr/>
          <a:lstStyle/>
          <a:p>
            <a:fld id="{A89DDA12-AC43-4553-9A85-1875A1C12A3B}" type="slidenum">
              <a:rPr lang="en-AU" smtClean="0"/>
              <a:t>‹#›</a:t>
            </a:fld>
            <a:endParaRPr lang="en-AU"/>
          </a:p>
        </p:txBody>
      </p:sp>
    </p:spTree>
    <p:extLst>
      <p:ext uri="{BB962C8B-B14F-4D97-AF65-F5344CB8AC3E}">
        <p14:creationId xmlns:p14="http://schemas.microsoft.com/office/powerpoint/2010/main" val="416067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descr="Rectangle"/>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descr="Rectangle"/>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21" Type="http://schemas.openxmlformats.org/officeDocument/2006/relationships/image" Target="../media/image9.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8.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descr="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9067800" y="6465885"/>
            <a:ext cx="1066800" cy="239715"/>
          </a:xfrm>
          <a:prstGeom prst="rect">
            <a:avLst/>
          </a:prstGeom>
        </p:spPr>
        <p:txBody>
          <a:bodyPr vert="horz" lIns="91440" tIns="45720" rIns="91440" bIns="45720" rtlCol="0" anchor="ctr"/>
          <a:lstStyle>
            <a:lvl1pPr algn="r">
              <a:defRPr sz="1100">
                <a:solidFill>
                  <a:schemeClr val="tx1"/>
                </a:solidFill>
              </a:defRPr>
            </a:lvl1pPr>
          </a:lstStyle>
          <a:p>
            <a:fld id="{37CC0096-1860-4642-9CD2-0079EA5E7CD1}" type="datetimeFigureOut">
              <a:rPr lang="en-US" smtClean="0"/>
              <a:pPr/>
              <a:t>6/6/2019</a:t>
            </a:fld>
            <a:endParaRPr lang="en-US" dirty="0"/>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100000"/>
        <a:buFont typeface="Arial" pitchFamily="34" charset="0"/>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100000"/>
        <a:buFont typeface="Arial" pitchFamily="34" charset="0"/>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100000"/>
        <a:buFont typeface="Arial" pitchFamily="34" charset="0"/>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100000"/>
        <a:buFont typeface="Arial" pitchFamily="34" charset="0"/>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100000"/>
        <a:buFont typeface="Arial" pitchFamily="34" charset="0"/>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100000"/>
        <a:buFont typeface="Arial" pitchFamily="34" charset="0"/>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7463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6B40040-0C41-4BB7-A970-0F122A3CBAC9}" type="datetimeFigureOut">
              <a:rPr lang="en-AU" smtClean="0"/>
              <a:t>6/06/2019</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DF28A4-0B55-40C7-81BF-C21D2D7FDFFF}" type="slidenum">
              <a:rPr lang="en-AU" smtClean="0"/>
              <a:t>‹#›</a:t>
            </a:fld>
            <a:endParaRPr lang="en-AU"/>
          </a:p>
        </p:txBody>
      </p:sp>
    </p:spTree>
    <p:extLst>
      <p:ext uri="{BB962C8B-B14F-4D97-AF65-F5344CB8AC3E}">
        <p14:creationId xmlns:p14="http://schemas.microsoft.com/office/powerpoint/2010/main" val="386099246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6/6/2019</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extLst>
      <p:ext uri="{BB962C8B-B14F-4D97-AF65-F5344CB8AC3E}">
        <p14:creationId xmlns:p14="http://schemas.microsoft.com/office/powerpoint/2010/main" val="18502277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6/6/2019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2408008"/>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AC33ABAB-81FC-445E-A418-B64AD87A99CB}" type="datetimeFigureOut">
              <a:rPr lang="en-AU" smtClean="0"/>
              <a:t>6/06/2019</a:t>
            </a:fld>
            <a:endParaRPr lang="en-AU"/>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AU"/>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373FDC0A-4853-46A0-928A-02BA8BB39C1A}" type="slidenum">
              <a:rPr lang="en-AU" smtClean="0"/>
              <a:t>‹#›</a:t>
            </a:fld>
            <a:endParaRPr lang="en-AU"/>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0579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36962A-5121-4C53-A1F3-75DFE3D99D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FBB3B9B-FF9E-4905-B3BC-1DCFF1E6F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F25891-D89D-443B-A096-8EEA1694E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74308-0F1F-4890-B3E2-8B2D5E9F47BC}" type="datetimeFigureOut">
              <a:rPr lang="en-AU" smtClean="0"/>
              <a:t>6/06/2019</a:t>
            </a:fld>
            <a:endParaRPr lang="en-AU"/>
          </a:p>
        </p:txBody>
      </p:sp>
      <p:sp>
        <p:nvSpPr>
          <p:cNvPr id="5" name="Footer Placeholder 4">
            <a:extLst>
              <a:ext uri="{FF2B5EF4-FFF2-40B4-BE49-F238E27FC236}">
                <a16:creationId xmlns:a16="http://schemas.microsoft.com/office/drawing/2014/main" id="{D36B6638-3BE0-4C9C-BC43-3C1F0E8D09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75D282F-475D-4C2A-B721-1E790424E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DDA12-AC43-4553-9A85-1875A1C12A3B}" type="slidenum">
              <a:rPr lang="en-AU" smtClean="0"/>
              <a:t>‹#›</a:t>
            </a:fld>
            <a:endParaRPr lang="en-AU"/>
          </a:p>
        </p:txBody>
      </p:sp>
    </p:spTree>
    <p:extLst>
      <p:ext uri="{BB962C8B-B14F-4D97-AF65-F5344CB8AC3E}">
        <p14:creationId xmlns:p14="http://schemas.microsoft.com/office/powerpoint/2010/main" val="258019063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3.xml"/><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endocrine system</a:t>
            </a:r>
          </a:p>
        </p:txBody>
      </p:sp>
      <p:sp>
        <p:nvSpPr>
          <p:cNvPr id="3" name="Subtitle 2"/>
          <p:cNvSpPr>
            <a:spLocks noGrp="1"/>
          </p:cNvSpPr>
          <p:nvPr>
            <p:ph type="subTitle" idx="1"/>
          </p:nvPr>
        </p:nvSpPr>
        <p:spPr/>
        <p:txBody>
          <a:bodyPr/>
          <a:lstStyle/>
          <a:p>
            <a:r>
              <a:rPr lang="en-US" dirty="0"/>
              <a:t>Science 9</a:t>
            </a:r>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heat</a:t>
            </a:r>
          </a:p>
        </p:txBody>
      </p:sp>
      <p:sp>
        <p:nvSpPr>
          <p:cNvPr id="3" name="Subtitle 2"/>
          <p:cNvSpPr>
            <a:spLocks noGrp="1"/>
          </p:cNvSpPr>
          <p:nvPr>
            <p:ph type="subTitle" idx="1"/>
          </p:nvPr>
        </p:nvSpPr>
        <p:spPr/>
        <p:txBody>
          <a:bodyPr/>
          <a:lstStyle/>
          <a:p>
            <a:r>
              <a:rPr lang="en-AU" dirty="0"/>
              <a:t>By max Mansfield and quin </a:t>
            </a:r>
            <a:r>
              <a:rPr lang="en-AU" dirty="0" err="1"/>
              <a:t>arnold</a:t>
            </a:r>
            <a:endParaRPr lang="en-AU" dirty="0"/>
          </a:p>
        </p:txBody>
      </p:sp>
    </p:spTree>
    <p:extLst>
      <p:ext uri="{BB962C8B-B14F-4D97-AF65-F5344CB8AC3E}">
        <p14:creationId xmlns:p14="http://schemas.microsoft.com/office/powerpoint/2010/main" val="978435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convection</a:t>
            </a:r>
          </a:p>
        </p:txBody>
      </p:sp>
      <p:sp>
        <p:nvSpPr>
          <p:cNvPr id="3" name="Content Placeholder 2"/>
          <p:cNvSpPr>
            <a:spLocks noGrp="1"/>
          </p:cNvSpPr>
          <p:nvPr>
            <p:ph idx="1"/>
          </p:nvPr>
        </p:nvSpPr>
        <p:spPr/>
        <p:txBody>
          <a:bodyPr/>
          <a:lstStyle/>
          <a:p>
            <a:r>
              <a:rPr lang="en-AU" dirty="0"/>
              <a:t>Convection is the transfer of heat in a liquid or gas due to less dense, warmer matter like water rising and the denser, cooler matter falls</a:t>
            </a:r>
            <a:br>
              <a:rPr lang="en-AU" dirty="0"/>
            </a:br>
            <a:r>
              <a:rPr lang="en-AU" dirty="0"/>
              <a:t>if you want an easier explanation think of a lava lamp how when the globs of wax get heated up and then cool down and fall to the bottom just to get heated up again and go to the top.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9092" y="3699495"/>
            <a:ext cx="1880519" cy="297315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335" y="4028220"/>
            <a:ext cx="3048000" cy="2432304"/>
          </a:xfrm>
          <a:prstGeom prst="rect">
            <a:avLst/>
          </a:prstGeom>
        </p:spPr>
      </p:pic>
    </p:spTree>
    <p:extLst>
      <p:ext uri="{BB962C8B-B14F-4D97-AF65-F5344CB8AC3E}">
        <p14:creationId xmlns:p14="http://schemas.microsoft.com/office/powerpoint/2010/main" val="801851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conduction</a:t>
            </a:r>
          </a:p>
        </p:txBody>
      </p:sp>
      <p:sp>
        <p:nvSpPr>
          <p:cNvPr id="3" name="Content Placeholder 2"/>
          <p:cNvSpPr>
            <a:spLocks noGrp="1"/>
          </p:cNvSpPr>
          <p:nvPr>
            <p:ph idx="1"/>
          </p:nvPr>
        </p:nvSpPr>
        <p:spPr/>
        <p:txBody>
          <a:bodyPr/>
          <a:lstStyle/>
          <a:p>
            <a:r>
              <a:rPr lang="en-AU" dirty="0"/>
              <a:t>Conduction is a substance that allows heat to flow through it to the other side.</a:t>
            </a:r>
            <a:br>
              <a:rPr lang="en-AU" dirty="0"/>
            </a:br>
            <a:br>
              <a:rPr lang="en-AU" dirty="0"/>
            </a:br>
            <a:r>
              <a:rPr lang="en-AU" dirty="0"/>
              <a:t>Just like when you touch the metal handle of a sauce pan it is hot but if there is rubber on it isn’t hot because there are bad conductors and good conductors.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1183" y="3721185"/>
            <a:ext cx="3750018" cy="2962343"/>
          </a:xfrm>
          <a:prstGeom prst="rect">
            <a:avLst/>
          </a:prstGeom>
        </p:spPr>
      </p:pic>
    </p:spTree>
    <p:extLst>
      <p:ext uri="{BB962C8B-B14F-4D97-AF65-F5344CB8AC3E}">
        <p14:creationId xmlns:p14="http://schemas.microsoft.com/office/powerpoint/2010/main" val="4268098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radiation</a:t>
            </a:r>
          </a:p>
        </p:txBody>
      </p:sp>
      <p:sp>
        <p:nvSpPr>
          <p:cNvPr id="3" name="Content Placeholder 2"/>
          <p:cNvSpPr>
            <a:spLocks noGrp="1"/>
          </p:cNvSpPr>
          <p:nvPr>
            <p:ph idx="1"/>
          </p:nvPr>
        </p:nvSpPr>
        <p:spPr/>
        <p:txBody>
          <a:bodyPr/>
          <a:lstStyle/>
          <a:p>
            <a:r>
              <a:rPr lang="en-AU" dirty="0"/>
              <a:t>Movement of heat in the form of electro magnetic waves, that can travel through a vacuum.</a:t>
            </a:r>
            <a:br>
              <a:rPr lang="en-AU" dirty="0"/>
            </a:br>
            <a:br>
              <a:rPr lang="en-AU" dirty="0"/>
            </a:br>
            <a:r>
              <a:rPr lang="en-AU" dirty="0"/>
              <a:t>The sun gives of the most radiation that we can feel. It is that warm feeling that you get from being out in the sun to long but if you stay out in the sun to long the radiation can harm your skin and give you cancer.</a:t>
            </a:r>
          </a:p>
        </p:txBody>
      </p:sp>
      <p:sp>
        <p:nvSpPr>
          <p:cNvPr id="4" name="AutoShape 2" descr="Image result for radiation"/>
          <p:cNvSpPr>
            <a:spLocks noChangeAspect="1" noChangeArrowheads="1"/>
          </p:cNvSpPr>
          <p:nvPr/>
        </p:nvSpPr>
        <p:spPr bwMode="auto">
          <a:xfrm>
            <a:off x="63500" y="-868363"/>
            <a:ext cx="18097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AutoShape 4" descr="Image result for radiation"/>
          <p:cNvSpPr>
            <a:spLocks noChangeAspect="1" noChangeArrowheads="1"/>
          </p:cNvSpPr>
          <p:nvPr/>
        </p:nvSpPr>
        <p:spPr bwMode="auto">
          <a:xfrm>
            <a:off x="215900" y="-715963"/>
            <a:ext cx="18097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795" y="3961375"/>
            <a:ext cx="2617573" cy="2486694"/>
          </a:xfrm>
          <a:prstGeom prst="rect">
            <a:avLst/>
          </a:prstGeom>
        </p:spPr>
      </p:pic>
    </p:spTree>
    <p:extLst>
      <p:ext uri="{BB962C8B-B14F-4D97-AF65-F5344CB8AC3E}">
        <p14:creationId xmlns:p14="http://schemas.microsoft.com/office/powerpoint/2010/main" val="635350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Thank you for listening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1859" y="1735562"/>
            <a:ext cx="7352400" cy="4358701"/>
          </a:xfrm>
        </p:spPr>
      </p:pic>
    </p:spTree>
    <p:extLst>
      <p:ext uri="{BB962C8B-B14F-4D97-AF65-F5344CB8AC3E}">
        <p14:creationId xmlns:p14="http://schemas.microsoft.com/office/powerpoint/2010/main" val="426469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Rectangle 11">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C50FE0C0-A1F5-4E70-A483-1F8630636770}"/>
              </a:ext>
            </a:extLst>
          </p:cNvPr>
          <p:cNvSpPr>
            <a:spLocks noGrp="1"/>
          </p:cNvSpPr>
          <p:nvPr>
            <p:ph type="ctrTitle"/>
          </p:nvPr>
        </p:nvSpPr>
        <p:spPr>
          <a:xfrm>
            <a:off x="804672" y="2404872"/>
            <a:ext cx="3044950" cy="1627792"/>
          </a:xfrm>
        </p:spPr>
        <p:txBody>
          <a:bodyPr>
            <a:normAutofit/>
          </a:bodyPr>
          <a:lstStyle/>
          <a:p>
            <a:r>
              <a:rPr lang="en-AU" sz="2800"/>
              <a:t>Long &amp; short sight</a:t>
            </a:r>
          </a:p>
        </p:txBody>
      </p:sp>
      <p:sp>
        <p:nvSpPr>
          <p:cNvPr id="3" name="Subtitle 2">
            <a:extLst>
              <a:ext uri="{FF2B5EF4-FFF2-40B4-BE49-F238E27FC236}">
                <a16:creationId xmlns:a16="http://schemas.microsoft.com/office/drawing/2014/main" id="{92EFD72C-B842-4724-9393-5EEC27B2B191}"/>
              </a:ext>
            </a:extLst>
          </p:cNvPr>
          <p:cNvSpPr>
            <a:spLocks noGrp="1"/>
          </p:cNvSpPr>
          <p:nvPr>
            <p:ph type="subTitle" idx="1"/>
          </p:nvPr>
        </p:nvSpPr>
        <p:spPr>
          <a:xfrm>
            <a:off x="1121822" y="4352544"/>
            <a:ext cx="2410650" cy="1239894"/>
          </a:xfrm>
        </p:spPr>
        <p:txBody>
          <a:bodyPr>
            <a:normAutofit/>
          </a:bodyPr>
          <a:lstStyle/>
          <a:p>
            <a:r>
              <a:rPr lang="en-AU" sz="1800">
                <a:solidFill>
                  <a:srgbClr val="FFFFFF"/>
                </a:solidFill>
              </a:rPr>
              <a:t>Poppy &amp; Annie   </a:t>
            </a:r>
          </a:p>
        </p:txBody>
      </p:sp>
      <p:pic>
        <p:nvPicPr>
          <p:cNvPr id="5" name="Picture 4" descr="A close up of a bowl&#10;&#10;Description generated with high confidence">
            <a:extLst>
              <a:ext uri="{FF2B5EF4-FFF2-40B4-BE49-F238E27FC236}">
                <a16:creationId xmlns:a16="http://schemas.microsoft.com/office/drawing/2014/main" id="{2DB55521-C081-4191-8D70-4D9A4ED96DF0}"/>
              </a:ext>
            </a:extLst>
          </p:cNvPr>
          <p:cNvPicPr>
            <a:picLocks noChangeAspect="1"/>
          </p:cNvPicPr>
          <p:nvPr/>
        </p:nvPicPr>
        <p:blipFill>
          <a:blip r:embed="rId2"/>
          <a:stretch>
            <a:fillRect/>
          </a:stretch>
        </p:blipFill>
        <p:spPr>
          <a:xfrm>
            <a:off x="5791581" y="640080"/>
            <a:ext cx="5263134" cy="5263134"/>
          </a:xfrm>
          <a:prstGeom prst="rect">
            <a:avLst/>
          </a:prstGeom>
        </p:spPr>
      </p:pic>
    </p:spTree>
    <p:extLst>
      <p:ext uri="{BB962C8B-B14F-4D97-AF65-F5344CB8AC3E}">
        <p14:creationId xmlns:p14="http://schemas.microsoft.com/office/powerpoint/2010/main" val="270720588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Rectangle 14">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A4DBACE6-5347-45C2-BB19-B992F0DC8782}"/>
              </a:ext>
            </a:extLst>
          </p:cNvPr>
          <p:cNvSpPr>
            <a:spLocks noGrp="1"/>
          </p:cNvSpPr>
          <p:nvPr>
            <p:ph type="title"/>
          </p:nvPr>
        </p:nvSpPr>
        <p:spPr>
          <a:xfrm>
            <a:off x="643467"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Convex lens</a:t>
            </a:r>
          </a:p>
        </p:txBody>
      </p:sp>
      <p:sp>
        <p:nvSpPr>
          <p:cNvPr id="6" name="TextBox 5">
            <a:extLst>
              <a:ext uri="{FF2B5EF4-FFF2-40B4-BE49-F238E27FC236}">
                <a16:creationId xmlns:a16="http://schemas.microsoft.com/office/drawing/2014/main" id="{F525F1DB-8071-47B0-9AEE-3147ACAC824D}"/>
              </a:ext>
            </a:extLst>
          </p:cNvPr>
          <p:cNvSpPr txBox="1"/>
          <p:nvPr/>
        </p:nvSpPr>
        <p:spPr>
          <a:xfrm>
            <a:off x="643468" y="2527443"/>
            <a:ext cx="3363974" cy="4109663"/>
          </a:xfrm>
          <a:prstGeom prst="rect">
            <a:avLst/>
          </a:prstGeom>
        </p:spPr>
        <p:txBody>
          <a:bodyPr vert="horz" lIns="91440" tIns="45720" rIns="91440" bIns="45720" rtlCol="0">
            <a:normAutofit fontScale="92500" lnSpcReduction="10000"/>
          </a:bodyPr>
          <a:lstStyle/>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Hyperopia is the fancy name for long-sightedness. </a:t>
            </a:r>
          </a:p>
          <a:p>
            <a:pPr marL="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Convex lenses fix long-sightedness.</a:t>
            </a:r>
          </a:p>
          <a:p>
            <a:pPr marL="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The convex lens bulges outwards.</a:t>
            </a:r>
          </a:p>
          <a:p>
            <a:pPr marL="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It causes light rays to come together.</a:t>
            </a: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It focuses light on a point to make a real image.</a:t>
            </a: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Gill Sans MT" panose="020B0502020104020203"/>
                <a:ea typeface="+mn-ea"/>
                <a:cs typeface="+mn-cs"/>
              </a:rPr>
              <a:t>Before the convex lens is put in front of the long-sighted eye, the image is formed at a point behind the retina. The lens helps focus the image directly onto the retina.</a:t>
            </a: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90000"/>
              </a:lnSpc>
              <a:spcBef>
                <a:spcPts val="1000"/>
              </a:spcBef>
              <a:spcAft>
                <a:spcPts val="0"/>
              </a:spcAft>
              <a:buClr>
                <a:srgbClr val="9BAFB5"/>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pic>
        <p:nvPicPr>
          <p:cNvPr id="8" name="Picture 7" descr="An old photo of a person&#10;&#10;Description generated with high confidence">
            <a:extLst>
              <a:ext uri="{FF2B5EF4-FFF2-40B4-BE49-F238E27FC236}">
                <a16:creationId xmlns:a16="http://schemas.microsoft.com/office/drawing/2014/main" id="{99A9811B-E0B5-48DC-B4DC-6A2729A49D95}"/>
              </a:ext>
            </a:extLst>
          </p:cNvPr>
          <p:cNvPicPr>
            <a:picLocks noChangeAspect="1"/>
          </p:cNvPicPr>
          <p:nvPr/>
        </p:nvPicPr>
        <p:blipFill rotWithShape="1">
          <a:blip r:embed="rId2"/>
          <a:srcRect l="337" t="52940" r="-337" b="-5158"/>
          <a:stretch/>
        </p:blipFill>
        <p:spPr>
          <a:xfrm>
            <a:off x="5297763" y="2128636"/>
            <a:ext cx="6250769" cy="2439860"/>
          </a:xfrm>
          <a:prstGeom prst="rect">
            <a:avLst/>
          </a:prstGeom>
        </p:spPr>
      </p:pic>
      <p:sp>
        <p:nvSpPr>
          <p:cNvPr id="9" name="TextBox 8">
            <a:extLst>
              <a:ext uri="{FF2B5EF4-FFF2-40B4-BE49-F238E27FC236}">
                <a16:creationId xmlns:a16="http://schemas.microsoft.com/office/drawing/2014/main" id="{B08FEA82-7451-45D6-9334-CF13CA8E23CC}"/>
              </a:ext>
            </a:extLst>
          </p:cNvPr>
          <p:cNvSpPr txBox="1"/>
          <p:nvPr/>
        </p:nvSpPr>
        <p:spPr>
          <a:xfrm>
            <a:off x="5498518" y="1507489"/>
            <a:ext cx="584925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Gill Sans MT" panose="020B0502020104020203"/>
                <a:ea typeface="+mn-ea"/>
                <a:cs typeface="+mn-cs"/>
              </a:rPr>
              <a:t>Before:						After:</a:t>
            </a:r>
          </a:p>
        </p:txBody>
      </p:sp>
    </p:spTree>
    <p:extLst>
      <p:ext uri="{BB962C8B-B14F-4D97-AF65-F5344CB8AC3E}">
        <p14:creationId xmlns:p14="http://schemas.microsoft.com/office/powerpoint/2010/main" val="3329781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9B90946A-22F2-4C22-B942-6D4E62F86215}"/>
              </a:ext>
            </a:extLst>
          </p:cNvPr>
          <p:cNvSpPr>
            <a:spLocks noGrp="1"/>
          </p:cNvSpPr>
          <p:nvPr>
            <p:ph type="title"/>
          </p:nvPr>
        </p:nvSpPr>
        <p:spPr>
          <a:xfrm>
            <a:off x="8184559" y="643467"/>
            <a:ext cx="3363974" cy="1728044"/>
          </a:xfrm>
          <a:noFill/>
          <a:ln>
            <a:solidFill>
              <a:schemeClr val="bg1"/>
            </a:solidFill>
          </a:ln>
        </p:spPr>
        <p:txBody>
          <a:bodyPr vert="horz" wrap="square" lIns="182880" tIns="182880" rIns="182880" bIns="182880" rtlCol="0" anchor="ctr">
            <a:normAutofit/>
          </a:bodyPr>
          <a:lstStyle/>
          <a:p>
            <a:r>
              <a:rPr lang="en-US">
                <a:solidFill>
                  <a:schemeClr val="bg1"/>
                </a:solidFill>
              </a:rPr>
              <a:t>Concave lens</a:t>
            </a:r>
          </a:p>
        </p:txBody>
      </p:sp>
      <p:pic>
        <p:nvPicPr>
          <p:cNvPr id="7" name="Picture 6" descr="An old photo of a person&#10;&#10;Description generated with high confidence">
            <a:extLst>
              <a:ext uri="{FF2B5EF4-FFF2-40B4-BE49-F238E27FC236}">
                <a16:creationId xmlns:a16="http://schemas.microsoft.com/office/drawing/2014/main" id="{C775F074-9BDA-4756-8BD6-8AE14D0F4FB8}"/>
              </a:ext>
            </a:extLst>
          </p:cNvPr>
          <p:cNvPicPr>
            <a:picLocks noChangeAspect="1"/>
          </p:cNvPicPr>
          <p:nvPr/>
        </p:nvPicPr>
        <p:blipFill rotWithShape="1">
          <a:blip r:embed="rId2"/>
          <a:srcRect b="47782"/>
          <a:stretch/>
        </p:blipFill>
        <p:spPr>
          <a:xfrm>
            <a:off x="643468" y="2128637"/>
            <a:ext cx="6250769" cy="2439858"/>
          </a:xfrm>
          <a:prstGeom prst="rect">
            <a:avLst/>
          </a:prstGeom>
        </p:spPr>
      </p:pic>
      <p:sp>
        <p:nvSpPr>
          <p:cNvPr id="5" name="TextBox 4">
            <a:extLst>
              <a:ext uri="{FF2B5EF4-FFF2-40B4-BE49-F238E27FC236}">
                <a16:creationId xmlns:a16="http://schemas.microsoft.com/office/drawing/2014/main" id="{E7CEBEE2-2748-46B4-AEEE-078BB3C9096C}"/>
              </a:ext>
            </a:extLst>
          </p:cNvPr>
          <p:cNvSpPr txBox="1"/>
          <p:nvPr/>
        </p:nvSpPr>
        <p:spPr>
          <a:xfrm>
            <a:off x="8184558" y="2465797"/>
            <a:ext cx="3363974" cy="4119937"/>
          </a:xfrm>
          <a:prstGeom prst="rect">
            <a:avLst/>
          </a:prstGeom>
        </p:spPr>
        <p:txBody>
          <a:bodyPr vert="horz" lIns="91440" tIns="45720" rIns="91440" bIns="45720" rtlCol="0">
            <a:normAutofit fontScale="85000" lnSpcReduction="20000"/>
          </a:bodyPr>
          <a:lstStyle/>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Myopia is the fancy name for short-sightedness.</a:t>
            </a: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The lens curves inwards.</a:t>
            </a: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It causes light to spread out in parallel lines.</a:t>
            </a: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It produces smaller images.</a:t>
            </a: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rPr>
              <a:t>Before the lens is put in front of the short-sighted eye, the image is formed in front of the retina.  The lens help form the image on the retina.</a:t>
            </a: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a:p>
            <a:pPr marL="28575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8" name="TextBox 7">
            <a:extLst>
              <a:ext uri="{FF2B5EF4-FFF2-40B4-BE49-F238E27FC236}">
                <a16:creationId xmlns:a16="http://schemas.microsoft.com/office/drawing/2014/main" id="{AAFCEB81-BD2D-426E-BFC7-A36C8C9F02D5}"/>
              </a:ext>
            </a:extLst>
          </p:cNvPr>
          <p:cNvSpPr txBox="1"/>
          <p:nvPr/>
        </p:nvSpPr>
        <p:spPr>
          <a:xfrm>
            <a:off x="933184" y="1507489"/>
            <a:ext cx="56713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srgbClr val="000000"/>
                </a:solidFill>
                <a:effectLst/>
                <a:uLnTx/>
                <a:uFillTx/>
                <a:latin typeface="Gill Sans MT" panose="020B0502020104020203"/>
                <a:ea typeface="+mn-ea"/>
                <a:cs typeface="+mn-cs"/>
              </a:rPr>
              <a:t>Before:					After:</a:t>
            </a:r>
          </a:p>
        </p:txBody>
      </p:sp>
    </p:spTree>
    <p:extLst>
      <p:ext uri="{BB962C8B-B14F-4D97-AF65-F5344CB8AC3E}">
        <p14:creationId xmlns:p14="http://schemas.microsoft.com/office/powerpoint/2010/main" val="157703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5503-45E7-4C57-AE64-ACC9479A6661}"/>
              </a:ext>
            </a:extLst>
          </p:cNvPr>
          <p:cNvSpPr>
            <a:spLocks noGrp="1"/>
          </p:cNvSpPr>
          <p:nvPr>
            <p:ph type="ctrTitle"/>
          </p:nvPr>
        </p:nvSpPr>
        <p:spPr/>
        <p:txBody>
          <a:bodyPr/>
          <a:lstStyle/>
          <a:p>
            <a:r>
              <a:rPr lang="en-AU" dirty="0">
                <a:solidFill>
                  <a:srgbClr val="FFFF00"/>
                </a:solidFill>
              </a:rPr>
              <a:t>The Nervous System</a:t>
            </a:r>
          </a:p>
        </p:txBody>
      </p:sp>
    </p:spTree>
    <p:extLst>
      <p:ext uri="{BB962C8B-B14F-4D97-AF65-F5344CB8AC3E}">
        <p14:creationId xmlns:p14="http://schemas.microsoft.com/office/powerpoint/2010/main" val="205507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E97A-0511-465D-BE2A-E7F26244419A}"/>
              </a:ext>
            </a:extLst>
          </p:cNvPr>
          <p:cNvSpPr>
            <a:spLocks noGrp="1"/>
          </p:cNvSpPr>
          <p:nvPr>
            <p:ph type="title"/>
          </p:nvPr>
        </p:nvSpPr>
        <p:spPr/>
        <p:txBody>
          <a:bodyPr/>
          <a:lstStyle/>
          <a:p>
            <a:r>
              <a:rPr lang="en-AU" dirty="0"/>
              <a:t>What is it</a:t>
            </a:r>
          </a:p>
        </p:txBody>
      </p:sp>
      <p:sp>
        <p:nvSpPr>
          <p:cNvPr id="3" name="Content Placeholder 2">
            <a:extLst>
              <a:ext uri="{FF2B5EF4-FFF2-40B4-BE49-F238E27FC236}">
                <a16:creationId xmlns:a16="http://schemas.microsoft.com/office/drawing/2014/main" id="{D4066210-8E8A-4FC7-9BD1-6661B30FBEC3}"/>
              </a:ext>
            </a:extLst>
          </p:cNvPr>
          <p:cNvSpPr>
            <a:spLocks noGrp="1"/>
          </p:cNvSpPr>
          <p:nvPr>
            <p:ph idx="1"/>
          </p:nvPr>
        </p:nvSpPr>
        <p:spPr/>
        <p:txBody>
          <a:bodyPr/>
          <a:lstStyle/>
          <a:p>
            <a:r>
              <a:rPr lang="en-AU" dirty="0"/>
              <a:t>It is the communication network of the body</a:t>
            </a:r>
          </a:p>
          <a:p>
            <a:r>
              <a:rPr lang="en-AU" dirty="0"/>
              <a:t>It controls the:</a:t>
            </a:r>
          </a:p>
          <a:p>
            <a:pPr lvl="1"/>
            <a:r>
              <a:rPr lang="en-AU" dirty="0"/>
              <a:t>Digestive system</a:t>
            </a:r>
          </a:p>
          <a:p>
            <a:pPr lvl="1"/>
            <a:r>
              <a:rPr lang="en-AU" dirty="0"/>
              <a:t>Circulatory system</a:t>
            </a:r>
          </a:p>
          <a:p>
            <a:r>
              <a:rPr lang="en-AU" dirty="0"/>
              <a:t>It is made up of two main parts</a:t>
            </a:r>
          </a:p>
          <a:p>
            <a:pPr lvl="1"/>
            <a:r>
              <a:rPr lang="en-AU" dirty="0"/>
              <a:t>The CNS (central nervous system) which is made up of your brain and spinal cord</a:t>
            </a:r>
          </a:p>
          <a:p>
            <a:pPr lvl="1"/>
            <a:r>
              <a:rPr lang="en-AU" dirty="0"/>
              <a:t>The </a:t>
            </a:r>
            <a:r>
              <a:rPr lang="en-AU" dirty="0" err="1"/>
              <a:t>PNS</a:t>
            </a:r>
            <a:r>
              <a:rPr lang="en-AU" dirty="0"/>
              <a:t> (peripheral nervous system) which is made up the nerves that carry messages to the CNS</a:t>
            </a:r>
          </a:p>
        </p:txBody>
      </p:sp>
    </p:spTree>
    <p:extLst>
      <p:ext uri="{BB962C8B-B14F-4D97-AF65-F5344CB8AC3E}">
        <p14:creationId xmlns:p14="http://schemas.microsoft.com/office/powerpoint/2010/main" val="1863752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endocrine system</a:t>
            </a:r>
          </a:p>
        </p:txBody>
      </p:sp>
      <p:sp>
        <p:nvSpPr>
          <p:cNvPr id="3" name="Content Placeholder 2"/>
          <p:cNvSpPr>
            <a:spLocks noGrp="1"/>
          </p:cNvSpPr>
          <p:nvPr>
            <p:ph idx="1"/>
          </p:nvPr>
        </p:nvSpPr>
        <p:spPr/>
        <p:txBody>
          <a:bodyPr/>
          <a:lstStyle/>
          <a:p>
            <a:r>
              <a:rPr lang="en-AU" dirty="0"/>
              <a:t>The endocrine system is made up of glands that produce and secrete hormones, chemical substances produced in the body that regulate the activity of cells or organs. These hormones regulate the body's growth, metabolism (the physical and chemical processes of the body), and sexual development and function.</a:t>
            </a:r>
            <a:endParaRPr lang="en-US"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A1A6E-9549-4903-8019-8088051409DA}"/>
              </a:ext>
            </a:extLst>
          </p:cNvPr>
          <p:cNvSpPr>
            <a:spLocks noGrp="1"/>
          </p:cNvSpPr>
          <p:nvPr>
            <p:ph type="title"/>
          </p:nvPr>
        </p:nvSpPr>
        <p:spPr/>
        <p:txBody>
          <a:bodyPr/>
          <a:lstStyle/>
          <a:p>
            <a:r>
              <a:rPr lang="en-AU" dirty="0"/>
              <a:t>Types of Neuron</a:t>
            </a:r>
          </a:p>
        </p:txBody>
      </p:sp>
      <p:sp>
        <p:nvSpPr>
          <p:cNvPr id="3" name="Content Placeholder 2">
            <a:extLst>
              <a:ext uri="{FF2B5EF4-FFF2-40B4-BE49-F238E27FC236}">
                <a16:creationId xmlns:a16="http://schemas.microsoft.com/office/drawing/2014/main" id="{37ECB313-EDE6-4680-9707-61D7A50B860B}"/>
              </a:ext>
            </a:extLst>
          </p:cNvPr>
          <p:cNvSpPr>
            <a:spLocks noGrp="1"/>
          </p:cNvSpPr>
          <p:nvPr>
            <p:ph idx="1"/>
          </p:nvPr>
        </p:nvSpPr>
        <p:spPr/>
        <p:txBody>
          <a:bodyPr/>
          <a:lstStyle/>
          <a:p>
            <a:r>
              <a:rPr lang="en-AU" dirty="0"/>
              <a:t>There are 3 types of neuron:</a:t>
            </a:r>
          </a:p>
          <a:p>
            <a:pPr lvl="1"/>
            <a:r>
              <a:rPr lang="en-AU" dirty="0"/>
              <a:t>Motor Neuron</a:t>
            </a:r>
          </a:p>
          <a:p>
            <a:pPr lvl="1"/>
            <a:r>
              <a:rPr lang="en-AU" dirty="0"/>
              <a:t>Sensory Neuron </a:t>
            </a:r>
          </a:p>
          <a:p>
            <a:pPr lvl="1"/>
            <a:r>
              <a:rPr lang="en-AU" dirty="0"/>
              <a:t>Relay Neuron</a:t>
            </a:r>
          </a:p>
        </p:txBody>
      </p:sp>
      <p:cxnSp>
        <p:nvCxnSpPr>
          <p:cNvPr id="5" name="Straight Arrow Connector 4">
            <a:extLst>
              <a:ext uri="{FF2B5EF4-FFF2-40B4-BE49-F238E27FC236}">
                <a16:creationId xmlns:a16="http://schemas.microsoft.com/office/drawing/2014/main" id="{B3187FED-733B-431E-ABF5-90FC6259EB3A}"/>
              </a:ext>
            </a:extLst>
          </p:cNvPr>
          <p:cNvCxnSpPr/>
          <p:nvPr/>
        </p:nvCxnSpPr>
        <p:spPr>
          <a:xfrm flipV="1">
            <a:off x="3236181" y="3013544"/>
            <a:ext cx="2409245" cy="80308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B3FDB18E-F363-4A97-BEE5-BB09BDB99414}"/>
              </a:ext>
            </a:extLst>
          </p:cNvPr>
          <p:cNvCxnSpPr>
            <a:cxnSpLocks/>
          </p:cNvCxnSpPr>
          <p:nvPr/>
        </p:nvCxnSpPr>
        <p:spPr>
          <a:xfrm flipV="1">
            <a:off x="2983065" y="3966633"/>
            <a:ext cx="3409784" cy="16142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52170BF-656B-4C39-AF1E-6C6B02D25F9F}"/>
              </a:ext>
            </a:extLst>
          </p:cNvPr>
          <p:cNvCxnSpPr>
            <a:cxnSpLocks/>
          </p:cNvCxnSpPr>
          <p:nvPr/>
        </p:nvCxnSpPr>
        <p:spPr>
          <a:xfrm>
            <a:off x="2776331" y="4529594"/>
            <a:ext cx="3163293" cy="463825"/>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25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95624-034E-4F51-8A9E-873B774F4704}"/>
              </a:ext>
            </a:extLst>
          </p:cNvPr>
          <p:cNvSpPr>
            <a:spLocks noGrp="1"/>
          </p:cNvSpPr>
          <p:nvPr>
            <p:ph type="title"/>
          </p:nvPr>
        </p:nvSpPr>
        <p:spPr>
          <a:xfrm>
            <a:off x="7865806" y="643463"/>
            <a:ext cx="3706762" cy="1608124"/>
          </a:xfrm>
        </p:spPr>
        <p:txBody>
          <a:bodyPr>
            <a:normAutofit/>
          </a:bodyPr>
          <a:lstStyle/>
          <a:p>
            <a:r>
              <a:rPr lang="en-AU" dirty="0"/>
              <a:t>Reflex actions</a:t>
            </a:r>
          </a:p>
        </p:txBody>
      </p:sp>
      <p:pic>
        <p:nvPicPr>
          <p:cNvPr id="1029" name="Picture 2" descr="Image result for reflex arc definition">
            <a:extLst>
              <a:ext uri="{FF2B5EF4-FFF2-40B4-BE49-F238E27FC236}">
                <a16:creationId xmlns:a16="http://schemas.microsoft.com/office/drawing/2014/main" id="{3A372D06-5048-4C23-9DEF-E90ADF6EA22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2154"/>
          <a:stretch/>
        </p:blipFill>
        <p:spPr bwMode="auto">
          <a:xfrm>
            <a:off x="20" y="975"/>
            <a:ext cx="7552924"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1" name="Content Placeholder 1030">
            <a:extLst>
              <a:ext uri="{FF2B5EF4-FFF2-40B4-BE49-F238E27FC236}">
                <a16:creationId xmlns:a16="http://schemas.microsoft.com/office/drawing/2014/main" id="{20D74B06-2587-4F97-BCBA-6800C229D80F}"/>
              </a:ext>
            </a:extLst>
          </p:cNvPr>
          <p:cNvSpPr>
            <a:spLocks noGrp="1"/>
          </p:cNvSpPr>
          <p:nvPr>
            <p:ph idx="1"/>
          </p:nvPr>
        </p:nvSpPr>
        <p:spPr>
          <a:xfrm>
            <a:off x="7865806" y="2251587"/>
            <a:ext cx="3706762" cy="3972232"/>
          </a:xfrm>
        </p:spPr>
        <p:txBody>
          <a:bodyPr>
            <a:normAutofit/>
          </a:bodyPr>
          <a:lstStyle/>
          <a:p>
            <a:r>
              <a:rPr lang="en-US" dirty="0"/>
              <a:t>Does not require conscious thought</a:t>
            </a:r>
          </a:p>
          <a:p>
            <a:r>
              <a:rPr lang="en-US" dirty="0"/>
              <a:t>A signal is sent from pain receptors in you hand to the spinal cord then the signal is passed to the arm muscles which contract</a:t>
            </a:r>
          </a:p>
          <a:p>
            <a:r>
              <a:rPr lang="en-US" dirty="0"/>
              <a:t>A message its then sent to the brain</a:t>
            </a:r>
          </a:p>
        </p:txBody>
      </p:sp>
    </p:spTree>
    <p:extLst>
      <p:ext uri="{BB962C8B-B14F-4D97-AF65-F5344CB8AC3E}">
        <p14:creationId xmlns:p14="http://schemas.microsoft.com/office/powerpoint/2010/main" val="4122605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AC6FD9-B3CA-443C-AE89-63E1D9625BBD}"/>
              </a:ext>
            </a:extLst>
          </p:cNvPr>
          <p:cNvPicPr>
            <a:picLocks noChangeAspect="1"/>
          </p:cNvPicPr>
          <p:nvPr/>
        </p:nvPicPr>
        <p:blipFill rotWithShape="1">
          <a:blip r:embed="rId2">
            <a:alphaModFix amt="40000"/>
            <a:extLst/>
          </a:blip>
          <a:srcRect t="904" b="11887"/>
          <a:stretch/>
        </p:blipFill>
        <p:spPr>
          <a:xfrm>
            <a:off x="20" y="10"/>
            <a:ext cx="12191980" cy="6857990"/>
          </a:xfrm>
          <a:prstGeom prst="rect">
            <a:avLst/>
          </a:prstGeom>
        </p:spPr>
      </p:pic>
      <p:sp>
        <p:nvSpPr>
          <p:cNvPr id="2" name="Title 1">
            <a:extLst>
              <a:ext uri="{FF2B5EF4-FFF2-40B4-BE49-F238E27FC236}">
                <a16:creationId xmlns:a16="http://schemas.microsoft.com/office/drawing/2014/main" id="{48329322-E29B-4AD1-B264-A277AF18A59D}"/>
              </a:ext>
            </a:extLst>
          </p:cNvPr>
          <p:cNvSpPr>
            <a:spLocks noGrp="1"/>
          </p:cNvSpPr>
          <p:nvPr>
            <p:ph type="ctrTitle"/>
          </p:nvPr>
        </p:nvSpPr>
        <p:spPr>
          <a:xfrm>
            <a:off x="1088912" y="1143293"/>
            <a:ext cx="7635987" cy="4268965"/>
          </a:xfrm>
        </p:spPr>
        <p:txBody>
          <a:bodyPr>
            <a:normAutofit/>
          </a:bodyPr>
          <a:lstStyle/>
          <a:p>
            <a:r>
              <a:rPr lang="en-AU" sz="11500" dirty="0">
                <a:latin typeface="Abadi Extra Light" panose="020B0604020202020204" pitchFamily="34" charset="0"/>
              </a:rPr>
              <a:t>The</a:t>
            </a:r>
            <a:br>
              <a:rPr lang="en-AU" sz="11500" dirty="0">
                <a:latin typeface="Abadi Extra Light" panose="020B0604020202020204" pitchFamily="34" charset="0"/>
              </a:rPr>
            </a:br>
            <a:r>
              <a:rPr lang="en-AU" sz="11500" dirty="0">
                <a:latin typeface="Abadi Extra Light" panose="020B0604020202020204" pitchFamily="34" charset="0"/>
              </a:rPr>
              <a:t>Brain</a:t>
            </a:r>
          </a:p>
        </p:txBody>
      </p:sp>
      <p:sp>
        <p:nvSpPr>
          <p:cNvPr id="3" name="Subtitle 2">
            <a:extLst>
              <a:ext uri="{FF2B5EF4-FFF2-40B4-BE49-F238E27FC236}">
                <a16:creationId xmlns:a16="http://schemas.microsoft.com/office/drawing/2014/main" id="{5A233634-FE50-433C-8014-5F7FF6282B6E}"/>
              </a:ext>
            </a:extLst>
          </p:cNvPr>
          <p:cNvSpPr>
            <a:spLocks noGrp="1"/>
          </p:cNvSpPr>
          <p:nvPr>
            <p:ph type="subTitle" idx="1"/>
          </p:nvPr>
        </p:nvSpPr>
        <p:spPr>
          <a:xfrm>
            <a:off x="1088914" y="5537925"/>
            <a:ext cx="7635986" cy="706355"/>
          </a:xfrm>
        </p:spPr>
        <p:txBody>
          <a:bodyPr>
            <a:normAutofit/>
          </a:bodyPr>
          <a:lstStyle/>
          <a:p>
            <a:pPr>
              <a:spcAft>
                <a:spcPts val="600"/>
              </a:spcAft>
            </a:pPr>
            <a:r>
              <a:rPr lang="en-AU" sz="3600" dirty="0"/>
              <a:t>Revision:</a:t>
            </a:r>
          </a:p>
        </p:txBody>
      </p:sp>
      <p:cxnSp>
        <p:nvCxnSpPr>
          <p:cNvPr id="13" name="Straight Connector 8">
            <a:extLst>
              <a:ext uri="{FF2B5EF4-FFF2-40B4-BE49-F238E27FC236}">
                <a16:creationId xmlns:a16="http://schemas.microsoft.com/office/drawing/2014/main" id="{AA94FB8C-E571-44EE-B6FB-9D4D378B5C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97EF6CE1-A1CD-4E7C-836A-7FE57149A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534224038"/>
      </p:ext>
    </p:extLst>
  </p:cSld>
  <p:clrMapOvr>
    <a:masterClrMapping/>
  </p:clrMapOvr>
  <mc:AlternateContent xmlns:mc="http://schemas.openxmlformats.org/markup-compatibility/2006" xmlns:p14="http://schemas.microsoft.com/office/powerpoint/2010/main">
    <mc:Choice Requires="p14">
      <p:transition spd="slow" p14:dur="3900">
        <p14:glitter/>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4AE7F72-7DE7-469B-884D-41DF6E3E2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AC3FB002-6977-4E51-ACB7-D9D7E46D6579}"/>
              </a:ext>
            </a:extLst>
          </p:cNvPr>
          <p:cNvSpPr>
            <a:spLocks noGrp="1"/>
          </p:cNvSpPr>
          <p:nvPr>
            <p:ph type="title"/>
          </p:nvPr>
        </p:nvSpPr>
        <p:spPr>
          <a:xfrm>
            <a:off x="761999" y="424330"/>
            <a:ext cx="10667993" cy="1545080"/>
          </a:xfrm>
        </p:spPr>
        <p:txBody>
          <a:bodyPr anchor="ctr">
            <a:normAutofit/>
          </a:bodyPr>
          <a:lstStyle/>
          <a:p>
            <a:r>
              <a:rPr lang="en-AU"/>
              <a:t>What Are The Parts Of The Brain?</a:t>
            </a:r>
          </a:p>
        </p:txBody>
      </p:sp>
      <p:sp>
        <p:nvSpPr>
          <p:cNvPr id="16" name="Freeform 6">
            <a:extLst>
              <a:ext uri="{FF2B5EF4-FFF2-40B4-BE49-F238E27FC236}">
                <a16:creationId xmlns:a16="http://schemas.microsoft.com/office/drawing/2014/main" id="{676184BD-E35A-4076-A646-FB2CD9234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78729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pic>
        <p:nvPicPr>
          <p:cNvPr id="6" name="Picture 5">
            <a:extLst>
              <a:ext uri="{FF2B5EF4-FFF2-40B4-BE49-F238E27FC236}">
                <a16:creationId xmlns:a16="http://schemas.microsoft.com/office/drawing/2014/main" id="{8980F9D3-76EC-4E76-8DD0-B06BD2B535B2}"/>
              </a:ext>
            </a:extLst>
          </p:cNvPr>
          <p:cNvPicPr>
            <a:picLocks noChangeAspect="1"/>
          </p:cNvPicPr>
          <p:nvPr/>
        </p:nvPicPr>
        <p:blipFill rotWithShape="1">
          <a:blip r:embed="rId2"/>
          <a:srcRect l="6824" r="15103"/>
          <a:stretch/>
        </p:blipFill>
        <p:spPr>
          <a:xfrm>
            <a:off x="20" y="2265036"/>
            <a:ext cx="7534635" cy="4608247"/>
          </a:xfrm>
          <a:prstGeom prst="rect">
            <a:avLst/>
          </a:prstGeom>
        </p:spPr>
      </p:pic>
      <p:cxnSp>
        <p:nvCxnSpPr>
          <p:cNvPr id="18" name="Straight Connector 17">
            <a:extLst>
              <a:ext uri="{FF2B5EF4-FFF2-40B4-BE49-F238E27FC236}">
                <a16:creationId xmlns:a16="http://schemas.microsoft.com/office/drawing/2014/main" id="{DAD3FAB1-4DDF-4AE7-8F23-1BD35D5332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14763" y="2265036"/>
            <a:ext cx="0" cy="4592964"/>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6FE5A0-4E6D-49F0-9631-6B6FD9C3CA95}"/>
              </a:ext>
            </a:extLst>
          </p:cNvPr>
          <p:cNvSpPr>
            <a:spLocks noGrp="1"/>
          </p:cNvSpPr>
          <p:nvPr>
            <p:ph idx="1"/>
          </p:nvPr>
        </p:nvSpPr>
        <p:spPr>
          <a:xfrm>
            <a:off x="8118940" y="2286003"/>
            <a:ext cx="3311058" cy="3465621"/>
          </a:xfrm>
        </p:spPr>
        <p:txBody>
          <a:bodyPr>
            <a:normAutofit/>
          </a:bodyPr>
          <a:lstStyle/>
          <a:p>
            <a:pPr marL="0" indent="0">
              <a:buNone/>
            </a:pPr>
            <a:r>
              <a:rPr lang="en-AU"/>
              <a:t>There are a couple really important parts of the brain, those are the:</a:t>
            </a:r>
          </a:p>
          <a:p>
            <a:pPr>
              <a:buFont typeface="Wingdings" panose="05000000000000000000" pitchFamily="2" charset="2"/>
              <a:buChar char="q"/>
            </a:pPr>
            <a:r>
              <a:rPr lang="en-AU"/>
              <a:t>Cerebrum</a:t>
            </a:r>
          </a:p>
          <a:p>
            <a:pPr>
              <a:buFont typeface="Wingdings" panose="05000000000000000000" pitchFamily="2" charset="2"/>
              <a:buChar char="q"/>
            </a:pPr>
            <a:r>
              <a:rPr lang="en-AU"/>
              <a:t>Brain Stem</a:t>
            </a:r>
          </a:p>
          <a:p>
            <a:pPr>
              <a:buFont typeface="Wingdings" panose="05000000000000000000" pitchFamily="2" charset="2"/>
              <a:buChar char="q"/>
            </a:pPr>
            <a:r>
              <a:rPr lang="en-AU"/>
              <a:t>Cerebellum</a:t>
            </a:r>
          </a:p>
          <a:p>
            <a:pPr>
              <a:buFont typeface="Wingdings" panose="05000000000000000000" pitchFamily="2" charset="2"/>
              <a:buChar char="q"/>
            </a:pPr>
            <a:r>
              <a:rPr lang="en-AU"/>
              <a:t>Spinal Cord</a:t>
            </a:r>
          </a:p>
          <a:p>
            <a:pPr>
              <a:buFont typeface="Wingdings" panose="05000000000000000000" pitchFamily="2" charset="2"/>
              <a:buChar char="q"/>
            </a:pPr>
            <a:r>
              <a:rPr lang="en-AU"/>
              <a:t>Vertebrae Of The Spine</a:t>
            </a:r>
          </a:p>
        </p:txBody>
      </p:sp>
    </p:spTree>
    <p:extLst>
      <p:ext uri="{BB962C8B-B14F-4D97-AF65-F5344CB8AC3E}">
        <p14:creationId xmlns:p14="http://schemas.microsoft.com/office/powerpoint/2010/main" val="3792164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D617A8F1-7D10-48DF-AD9F-04AB1B261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 name="Title 1">
            <a:extLst>
              <a:ext uri="{FF2B5EF4-FFF2-40B4-BE49-F238E27FC236}">
                <a16:creationId xmlns:a16="http://schemas.microsoft.com/office/drawing/2014/main" id="{9A3613B6-CEB8-454F-90A5-435F024B1AF3}"/>
              </a:ext>
            </a:extLst>
          </p:cNvPr>
          <p:cNvSpPr>
            <a:spLocks noGrp="1"/>
          </p:cNvSpPr>
          <p:nvPr>
            <p:ph type="title"/>
          </p:nvPr>
        </p:nvSpPr>
        <p:spPr>
          <a:xfrm>
            <a:off x="5181600" y="559678"/>
            <a:ext cx="6248398" cy="1484275"/>
          </a:xfrm>
        </p:spPr>
        <p:txBody>
          <a:bodyPr>
            <a:normAutofit/>
          </a:bodyPr>
          <a:lstStyle/>
          <a:p>
            <a:pPr algn="l"/>
            <a:r>
              <a:rPr lang="en-AU" sz="3100">
                <a:solidFill>
                  <a:schemeClr val="tx2"/>
                </a:solidFill>
              </a:rPr>
              <a:t>What Are Their Functions?</a:t>
            </a:r>
            <a:br>
              <a:rPr lang="en-AU" sz="3100">
                <a:solidFill>
                  <a:schemeClr val="tx2"/>
                </a:solidFill>
              </a:rPr>
            </a:br>
            <a:br>
              <a:rPr lang="en-AU" sz="3100">
                <a:solidFill>
                  <a:schemeClr val="tx2"/>
                </a:solidFill>
              </a:rPr>
            </a:br>
            <a:endParaRPr lang="en-AU" sz="3100">
              <a:solidFill>
                <a:schemeClr val="tx2"/>
              </a:solidFill>
            </a:endParaRPr>
          </a:p>
        </p:txBody>
      </p:sp>
      <p:pic>
        <p:nvPicPr>
          <p:cNvPr id="4" name="Picture 3">
            <a:extLst>
              <a:ext uri="{FF2B5EF4-FFF2-40B4-BE49-F238E27FC236}">
                <a16:creationId xmlns:a16="http://schemas.microsoft.com/office/drawing/2014/main" id="{BB97414A-B35E-4984-A71D-A883D733336A}"/>
              </a:ext>
            </a:extLst>
          </p:cNvPr>
          <p:cNvPicPr>
            <a:picLocks noChangeAspect="1"/>
          </p:cNvPicPr>
          <p:nvPr/>
        </p:nvPicPr>
        <p:blipFill rotWithShape="1">
          <a:blip r:embed="rId2"/>
          <a:srcRect l="22495" r="23929"/>
          <a:stretch/>
        </p:blipFill>
        <p:spPr>
          <a:xfrm>
            <a:off x="20" y="10"/>
            <a:ext cx="4595888" cy="6857990"/>
          </a:xfrm>
          <a:prstGeom prst="rect">
            <a:avLst/>
          </a:prstGeom>
        </p:spPr>
      </p:pic>
      <p:sp>
        <p:nvSpPr>
          <p:cNvPr id="3" name="Content Placeholder 2">
            <a:extLst>
              <a:ext uri="{FF2B5EF4-FFF2-40B4-BE49-F238E27FC236}">
                <a16:creationId xmlns:a16="http://schemas.microsoft.com/office/drawing/2014/main" id="{2208BDB8-A504-4FAF-BB6B-C191D4FE6EB7}"/>
              </a:ext>
            </a:extLst>
          </p:cNvPr>
          <p:cNvSpPr>
            <a:spLocks noGrp="1"/>
          </p:cNvSpPr>
          <p:nvPr>
            <p:ph idx="1"/>
          </p:nvPr>
        </p:nvSpPr>
        <p:spPr>
          <a:xfrm>
            <a:off x="5181600" y="1423285"/>
            <a:ext cx="6248398" cy="3902952"/>
          </a:xfrm>
        </p:spPr>
        <p:txBody>
          <a:bodyPr>
            <a:normAutofit/>
          </a:bodyPr>
          <a:lstStyle/>
          <a:p>
            <a:pPr>
              <a:lnSpc>
                <a:spcPct val="102000"/>
              </a:lnSpc>
            </a:pPr>
            <a:r>
              <a:rPr lang="en-AU" sz="1600" dirty="0">
                <a:solidFill>
                  <a:schemeClr val="tx2"/>
                </a:solidFill>
              </a:rPr>
              <a:t>Cerebellum: The cerebellum receives information from the sensory.</a:t>
            </a:r>
          </a:p>
          <a:p>
            <a:pPr>
              <a:lnSpc>
                <a:spcPct val="102000"/>
              </a:lnSpc>
            </a:pPr>
            <a:r>
              <a:rPr lang="en-AU" sz="1600" dirty="0">
                <a:solidFill>
                  <a:schemeClr val="tx2"/>
                </a:solidFill>
              </a:rPr>
              <a:t>Spinal Cord: It connects a large part of the peripheral nervous system to the brain. Messages sent from the  sensory neurons are transmitted up into the brain.</a:t>
            </a:r>
          </a:p>
          <a:p>
            <a:pPr>
              <a:lnSpc>
                <a:spcPct val="102000"/>
              </a:lnSpc>
            </a:pPr>
            <a:r>
              <a:rPr lang="en-AU" sz="1600" dirty="0">
                <a:solidFill>
                  <a:schemeClr val="tx2"/>
                </a:solidFill>
              </a:rPr>
              <a:t>Cerebrum: Controlled right and left hemisphere. Each hemisphere works together to control both sides of the body.</a:t>
            </a:r>
          </a:p>
          <a:p>
            <a:pPr>
              <a:lnSpc>
                <a:spcPct val="102000"/>
              </a:lnSpc>
            </a:pPr>
            <a:r>
              <a:rPr lang="en-AU" sz="1600" dirty="0">
                <a:solidFill>
                  <a:schemeClr val="tx2"/>
                </a:solidFill>
              </a:rPr>
              <a:t>Brain Stem: It controls the flow of messages between the brain and the rest of the body, it controls basic body functions like breathing, swallowing, heart rate, blood pressure, consciousness and whether you’re awake or sleepy.</a:t>
            </a:r>
          </a:p>
          <a:p>
            <a:pPr>
              <a:lnSpc>
                <a:spcPct val="102000"/>
              </a:lnSpc>
            </a:pPr>
            <a:r>
              <a:rPr lang="en-AU" sz="1600" dirty="0">
                <a:solidFill>
                  <a:schemeClr val="tx2"/>
                </a:solidFill>
              </a:rPr>
              <a:t>Vertebrae Of The Spine: In humans an additional function is to transmit body weight in walking and standing. </a:t>
            </a:r>
          </a:p>
          <a:p>
            <a:pPr>
              <a:lnSpc>
                <a:spcPct val="102000"/>
              </a:lnSpc>
            </a:pPr>
            <a:endParaRPr lang="en-AU" sz="1300" dirty="0">
              <a:solidFill>
                <a:schemeClr val="tx2"/>
              </a:solidFill>
            </a:endParaRPr>
          </a:p>
          <a:p>
            <a:pPr>
              <a:lnSpc>
                <a:spcPct val="102000"/>
              </a:lnSpc>
            </a:pPr>
            <a:endParaRPr lang="en-AU" sz="1300" dirty="0">
              <a:solidFill>
                <a:schemeClr val="tx2"/>
              </a:solidFill>
            </a:endParaRPr>
          </a:p>
          <a:p>
            <a:pPr>
              <a:lnSpc>
                <a:spcPct val="102000"/>
              </a:lnSpc>
            </a:pPr>
            <a:endParaRPr lang="en-AU" sz="1300" dirty="0">
              <a:solidFill>
                <a:schemeClr val="tx2"/>
              </a:solidFill>
            </a:endParaRPr>
          </a:p>
        </p:txBody>
      </p:sp>
      <p:sp>
        <p:nvSpPr>
          <p:cNvPr id="11" name="Freeform 6">
            <a:extLst>
              <a:ext uri="{FF2B5EF4-FFF2-40B4-BE49-F238E27FC236}">
                <a16:creationId xmlns:a16="http://schemas.microsoft.com/office/drawing/2014/main" id="{A0A8D2D9-6EB6-4B53-B77C-3B07A2BC3C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0"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bg1">
              <a:lumMod val="85000"/>
              <a:lumOff val="15000"/>
            </a:schemeClr>
          </a:solidFill>
          <a:ln w="0">
            <a:noFill/>
            <a:prstDash val="solid"/>
            <a:round/>
            <a:headEnd/>
            <a:tailEnd/>
          </a:ln>
        </p:spPr>
      </p:sp>
      <p:cxnSp>
        <p:nvCxnSpPr>
          <p:cNvPr id="13" name="Straight Connector 12">
            <a:extLst>
              <a:ext uri="{FF2B5EF4-FFF2-40B4-BE49-F238E27FC236}">
                <a16:creationId xmlns:a16="http://schemas.microsoft.com/office/drawing/2014/main" id="{E388D78C-8BD3-45E2-A562-101603FF5C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600" y="6199730"/>
            <a:ext cx="7010400"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06877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EACD94-04E0-4F01-B52B-30EB25D2A7D1}"/>
              </a:ext>
            </a:extLst>
          </p:cNvPr>
          <p:cNvPicPr>
            <a:picLocks noChangeAspect="1"/>
          </p:cNvPicPr>
          <p:nvPr/>
        </p:nvPicPr>
        <p:blipFill rotWithShape="1">
          <a:blip r:embed="rId2">
            <a:alphaModFix amt="40000"/>
            <a:extLst/>
          </a:blip>
          <a:srcRect t="3305" b="17470"/>
          <a:stretch/>
        </p:blipFill>
        <p:spPr>
          <a:xfrm>
            <a:off x="20" y="10"/>
            <a:ext cx="12191980" cy="6857990"/>
          </a:xfrm>
          <a:prstGeom prst="rect">
            <a:avLst/>
          </a:prstGeom>
        </p:spPr>
      </p:pic>
      <p:sp>
        <p:nvSpPr>
          <p:cNvPr id="2" name="Title 1">
            <a:extLst>
              <a:ext uri="{FF2B5EF4-FFF2-40B4-BE49-F238E27FC236}">
                <a16:creationId xmlns:a16="http://schemas.microsoft.com/office/drawing/2014/main" id="{45374FC5-4B30-48A0-ADFA-D30612E31475}"/>
              </a:ext>
            </a:extLst>
          </p:cNvPr>
          <p:cNvSpPr>
            <a:spLocks noGrp="1"/>
          </p:cNvSpPr>
          <p:nvPr>
            <p:ph type="title"/>
          </p:nvPr>
        </p:nvSpPr>
        <p:spPr>
          <a:xfrm>
            <a:off x="762000" y="559678"/>
            <a:ext cx="3833906" cy="4952492"/>
          </a:xfrm>
        </p:spPr>
        <p:txBody>
          <a:bodyPr anchor="ctr">
            <a:normAutofit/>
          </a:bodyPr>
          <a:lstStyle/>
          <a:p>
            <a:r>
              <a:rPr lang="en-AU">
                <a:solidFill>
                  <a:schemeClr val="tx1"/>
                </a:solidFill>
              </a:rPr>
              <a:t>What Will Happen If One Of These Are Damaged?</a:t>
            </a:r>
          </a:p>
        </p:txBody>
      </p:sp>
      <p:sp>
        <p:nvSpPr>
          <p:cNvPr id="3" name="Content Placeholder 2">
            <a:extLst>
              <a:ext uri="{FF2B5EF4-FFF2-40B4-BE49-F238E27FC236}">
                <a16:creationId xmlns:a16="http://schemas.microsoft.com/office/drawing/2014/main" id="{0BF4818F-7956-4482-971E-14F0650EAD7F}"/>
              </a:ext>
            </a:extLst>
          </p:cNvPr>
          <p:cNvSpPr>
            <a:spLocks noGrp="1"/>
          </p:cNvSpPr>
          <p:nvPr>
            <p:ph idx="1"/>
          </p:nvPr>
        </p:nvSpPr>
        <p:spPr>
          <a:xfrm>
            <a:off x="5181600" y="569066"/>
            <a:ext cx="6248398" cy="4952492"/>
          </a:xfrm>
        </p:spPr>
        <p:txBody>
          <a:bodyPr anchor="ctr">
            <a:normAutofit/>
          </a:bodyPr>
          <a:lstStyle/>
          <a:p>
            <a:r>
              <a:rPr lang="en-AU" sz="3200" dirty="0">
                <a:solidFill>
                  <a:schemeClr val="tx1"/>
                </a:solidFill>
              </a:rPr>
              <a:t>If one of these main functions of the brain was to be damaged it could be fatal, walking would be impossible, wouldn’t be able to speak, read, think about words, balance or listen.</a:t>
            </a:r>
          </a:p>
        </p:txBody>
      </p:sp>
      <p:cxnSp>
        <p:nvCxnSpPr>
          <p:cNvPr id="19" name="Straight Connector 18">
            <a:extLst>
              <a:ext uri="{FF2B5EF4-FFF2-40B4-BE49-F238E27FC236}">
                <a16:creationId xmlns:a16="http://schemas.microsoft.com/office/drawing/2014/main" id="{12703091-5792-4A74-A935-4B885713E5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495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reeform 6">
            <a:extLst>
              <a:ext uri="{FF2B5EF4-FFF2-40B4-BE49-F238E27FC236}">
                <a16:creationId xmlns:a16="http://schemas.microsoft.com/office/drawing/2014/main" id="{33F10E2D-8FFE-4EA2-A7E5-21091F2EB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593443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651C60-44CB-4599-BE85-110FFAD9C09F}"/>
              </a:ext>
            </a:extLst>
          </p:cNvPr>
          <p:cNvPicPr>
            <a:picLocks noChangeAspect="1"/>
          </p:cNvPicPr>
          <p:nvPr/>
        </p:nvPicPr>
        <p:blipFill rotWithShape="1">
          <a:blip r:embed="rId2"/>
          <a:srcRect l="39525"/>
          <a:stretch/>
        </p:blipFill>
        <p:spPr>
          <a:xfrm>
            <a:off x="4818888" y="1"/>
            <a:ext cx="7373112" cy="6857999"/>
          </a:xfrm>
          <a:prstGeom prst="rect">
            <a:avLst/>
          </a:prstGeom>
        </p:spPr>
      </p:pic>
      <p:sp>
        <p:nvSpPr>
          <p:cNvPr id="19" name="Freeform 8">
            <a:extLst>
              <a:ext uri="{FF2B5EF4-FFF2-40B4-BE49-F238E27FC236}">
                <a16:creationId xmlns:a16="http://schemas.microsoft.com/office/drawing/2014/main" id="{9225B0D8-E56E-4ACC-A464-81F406276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1" y="-478"/>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11">
            <a:extLst>
              <a:ext uri="{FF2B5EF4-FFF2-40B4-BE49-F238E27FC236}">
                <a16:creationId xmlns:a16="http://schemas.microsoft.com/office/drawing/2014/main" id="{8F5D1B28-3976-4367-807C-CAD629CDD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 y="-478"/>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94E6F0-8567-43B9-9E75-29DB000B874A}"/>
              </a:ext>
            </a:extLst>
          </p:cNvPr>
          <p:cNvSpPr>
            <a:spLocks noGrp="1"/>
          </p:cNvSpPr>
          <p:nvPr>
            <p:ph type="ctrTitle"/>
          </p:nvPr>
        </p:nvSpPr>
        <p:spPr>
          <a:xfrm>
            <a:off x="804672" y="2600324"/>
            <a:ext cx="5058370" cy="3320973"/>
          </a:xfrm>
        </p:spPr>
        <p:txBody>
          <a:bodyPr anchor="t">
            <a:normAutofit/>
          </a:bodyPr>
          <a:lstStyle/>
          <a:p>
            <a:pPr algn="l"/>
            <a:r>
              <a:rPr lang="en-AU" sz="5400" dirty="0"/>
              <a:t>Sea Floor Spreading And</a:t>
            </a:r>
            <a:br>
              <a:rPr lang="en-AU" sz="5400" dirty="0"/>
            </a:br>
            <a:r>
              <a:rPr lang="en-AU" sz="5400" dirty="0"/>
              <a:t>Plate movement.</a:t>
            </a:r>
          </a:p>
        </p:txBody>
      </p:sp>
      <p:sp>
        <p:nvSpPr>
          <p:cNvPr id="3" name="Subtitle 2">
            <a:extLst>
              <a:ext uri="{FF2B5EF4-FFF2-40B4-BE49-F238E27FC236}">
                <a16:creationId xmlns:a16="http://schemas.microsoft.com/office/drawing/2014/main" id="{EBCDFF7F-5718-402A-9864-E16180856A62}"/>
              </a:ext>
            </a:extLst>
          </p:cNvPr>
          <p:cNvSpPr>
            <a:spLocks noGrp="1"/>
          </p:cNvSpPr>
          <p:nvPr>
            <p:ph type="subTitle" idx="1"/>
          </p:nvPr>
        </p:nvSpPr>
        <p:spPr>
          <a:xfrm>
            <a:off x="804672" y="1928553"/>
            <a:ext cx="2162972" cy="527422"/>
          </a:xfrm>
        </p:spPr>
        <p:txBody>
          <a:bodyPr anchor="b">
            <a:normAutofit/>
          </a:bodyPr>
          <a:lstStyle/>
          <a:p>
            <a:pPr algn="l"/>
            <a:r>
              <a:rPr lang="en-AU" sz="2000" dirty="0">
                <a:solidFill>
                  <a:srgbClr val="66FFFF"/>
                </a:solidFill>
              </a:rPr>
              <a:t>BY Joey and Bek.</a:t>
            </a:r>
          </a:p>
        </p:txBody>
      </p:sp>
    </p:spTree>
    <p:extLst>
      <p:ext uri="{BB962C8B-B14F-4D97-AF65-F5344CB8AC3E}">
        <p14:creationId xmlns:p14="http://schemas.microsoft.com/office/powerpoint/2010/main" val="10217982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869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0B4A1DA-1098-47AF-A089-E7CE53238B00}"/>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sz="4400">
                <a:solidFill>
                  <a:srgbClr val="FFFFFF"/>
                </a:solidFill>
              </a:rPr>
              <a:t>What is seafloor spreading:</a:t>
            </a:r>
          </a:p>
        </p:txBody>
      </p:sp>
      <p:pic>
        <p:nvPicPr>
          <p:cNvPr id="5" name="Picture 4">
            <a:extLst>
              <a:ext uri="{FF2B5EF4-FFF2-40B4-BE49-F238E27FC236}">
                <a16:creationId xmlns:a16="http://schemas.microsoft.com/office/drawing/2014/main" id="{8941B6EE-5F44-4E55-AC13-01A34D7CCA3D}"/>
              </a:ext>
            </a:extLst>
          </p:cNvPr>
          <p:cNvPicPr>
            <a:picLocks noChangeAspect="1"/>
          </p:cNvPicPr>
          <p:nvPr/>
        </p:nvPicPr>
        <p:blipFill rotWithShape="1">
          <a:blip r:embed="rId2"/>
          <a:srcRect l="5915" r="-1" b="-1"/>
          <a:stretch/>
        </p:blipFill>
        <p:spPr>
          <a:xfrm>
            <a:off x="327547" y="321733"/>
            <a:ext cx="7058306" cy="4107392"/>
          </a:xfrm>
          <a:prstGeom prst="rect">
            <a:avLst/>
          </a:prstGeom>
        </p:spPr>
      </p:pic>
      <p:sp>
        <p:nvSpPr>
          <p:cNvPr id="14"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454278BA-F230-42D6-8C59-2CF9CC8083EC}"/>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FFFFFF"/>
                </a:solidFill>
              </a:rPr>
              <a:t>It is where new oceanic crust is formed on an oceanic ridge and moving outwards.</a:t>
            </a: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endParaRPr lang="en-US" sz="2000">
              <a:solidFill>
                <a:srgbClr val="FFFFFF"/>
              </a:solidFill>
            </a:endParaRPr>
          </a:p>
          <a:p>
            <a:pPr indent="-228600">
              <a:buFont typeface="Arial" panose="020B0604020202020204" pitchFamily="34" charset="0"/>
              <a:buChar char="•"/>
            </a:pPr>
            <a:r>
              <a:rPr lang="en-US" sz="2000">
                <a:solidFill>
                  <a:srgbClr val="FFFFFF"/>
                </a:solidFill>
              </a:rPr>
              <a:t>Googles explanation:</a:t>
            </a:r>
          </a:p>
          <a:p>
            <a:pPr indent="-228600">
              <a:buFont typeface="Arial" panose="020B0604020202020204" pitchFamily="34" charset="0"/>
              <a:buChar char="•"/>
            </a:pPr>
            <a:r>
              <a:rPr lang="en-US" sz="2000">
                <a:solidFill>
                  <a:srgbClr val="FFFFFF"/>
                </a:solidFill>
              </a:rPr>
              <a:t>Seafloor spreading is a process that occurs at mid-ocean ridges, where new oceanic crust is formed through volcanic activity and then gradually moves away from the ridge.</a:t>
            </a:r>
          </a:p>
        </p:txBody>
      </p:sp>
    </p:spTree>
    <p:extLst>
      <p:ext uri="{BB962C8B-B14F-4D97-AF65-F5344CB8AC3E}">
        <p14:creationId xmlns:p14="http://schemas.microsoft.com/office/powerpoint/2010/main" val="1291117521"/>
      </p:ext>
    </p:extLst>
  </p:cSld>
  <p:clrMapOvr>
    <a:masterClrMapping/>
  </p:clrMapOvr>
  <mc:AlternateContent xmlns:mc="http://schemas.openxmlformats.org/markup-compatibility/2006" xmlns:p14="http://schemas.microsoft.com/office/powerpoint/2010/main">
    <mc:Choice Requires="p14">
      <p:transition spd="slow" p14:dur="1500">
        <p14:ripple dir="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7BE31F-A129-45DD-8071-A63EC47D94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7CA163AC-F477-454A-9FB4-81324C004B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609D7097-03A6-4239-A2E0-784E82C236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6">
              <a:extLst>
                <a:ext uri="{FF2B5EF4-FFF2-40B4-BE49-F238E27FC236}">
                  <a16:creationId xmlns:a16="http://schemas.microsoft.com/office/drawing/2014/main" id="{813887E5-2F5F-4C9D-92F5-F80D937A8D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7">
              <a:extLst>
                <a:ext uri="{FF2B5EF4-FFF2-40B4-BE49-F238E27FC236}">
                  <a16:creationId xmlns:a16="http://schemas.microsoft.com/office/drawing/2014/main" id="{57A4F98D-BAD2-4F7F-93D3-FD86C479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8">
              <a:extLst>
                <a:ext uri="{FF2B5EF4-FFF2-40B4-BE49-F238E27FC236}">
                  <a16:creationId xmlns:a16="http://schemas.microsoft.com/office/drawing/2014/main" id="{FBA2120E-6E1E-4A2B-9CD8-94C39AD806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9">
              <a:extLst>
                <a:ext uri="{FF2B5EF4-FFF2-40B4-BE49-F238E27FC236}">
                  <a16:creationId xmlns:a16="http://schemas.microsoft.com/office/drawing/2014/main" id="{264DA4AC-C3A7-46CE-96BA-018B8FCFE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0">
              <a:extLst>
                <a:ext uri="{FF2B5EF4-FFF2-40B4-BE49-F238E27FC236}">
                  <a16:creationId xmlns:a16="http://schemas.microsoft.com/office/drawing/2014/main" id="{A73A5202-BD67-46B2-9FAB-C1B28AB424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11">
              <a:extLst>
                <a:ext uri="{FF2B5EF4-FFF2-40B4-BE49-F238E27FC236}">
                  <a16:creationId xmlns:a16="http://schemas.microsoft.com/office/drawing/2014/main" id="{01E70EE5-EE26-44BD-A18E-777A1A3D5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12">
              <a:extLst>
                <a:ext uri="{FF2B5EF4-FFF2-40B4-BE49-F238E27FC236}">
                  <a16:creationId xmlns:a16="http://schemas.microsoft.com/office/drawing/2014/main" id="{504A980C-59CB-46F2-A571-87612CDD22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3">
              <a:extLst>
                <a:ext uri="{FF2B5EF4-FFF2-40B4-BE49-F238E27FC236}">
                  <a16:creationId xmlns:a16="http://schemas.microsoft.com/office/drawing/2014/main" id="{B353B73E-7D3C-4184-87FD-295B6B3412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4">
              <a:extLst>
                <a:ext uri="{FF2B5EF4-FFF2-40B4-BE49-F238E27FC236}">
                  <a16:creationId xmlns:a16="http://schemas.microsoft.com/office/drawing/2014/main" id="{2EF8F173-9834-4DD9-B995-3F8DAAAE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5">
              <a:extLst>
                <a:ext uri="{FF2B5EF4-FFF2-40B4-BE49-F238E27FC236}">
                  <a16:creationId xmlns:a16="http://schemas.microsoft.com/office/drawing/2014/main" id="{8A9567B5-6E50-4B28-8AC5-CDC159A897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6">
              <a:extLst>
                <a:ext uri="{FF2B5EF4-FFF2-40B4-BE49-F238E27FC236}">
                  <a16:creationId xmlns:a16="http://schemas.microsoft.com/office/drawing/2014/main" id="{F98F9214-A978-485D-814B-5FE3EC570B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7">
              <a:extLst>
                <a:ext uri="{FF2B5EF4-FFF2-40B4-BE49-F238E27FC236}">
                  <a16:creationId xmlns:a16="http://schemas.microsoft.com/office/drawing/2014/main" id="{80A8AB3C-056D-4907-ACF6-ABD5BA9052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8">
              <a:extLst>
                <a:ext uri="{FF2B5EF4-FFF2-40B4-BE49-F238E27FC236}">
                  <a16:creationId xmlns:a16="http://schemas.microsoft.com/office/drawing/2014/main" id="{CF51BEC3-1414-4B86-B1E1-0051FF1819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9">
              <a:extLst>
                <a:ext uri="{FF2B5EF4-FFF2-40B4-BE49-F238E27FC236}">
                  <a16:creationId xmlns:a16="http://schemas.microsoft.com/office/drawing/2014/main" id="{F69D94F0-358D-4931-B5CA-5A223180DE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20">
              <a:extLst>
                <a:ext uri="{FF2B5EF4-FFF2-40B4-BE49-F238E27FC236}">
                  <a16:creationId xmlns:a16="http://schemas.microsoft.com/office/drawing/2014/main" id="{5CFB12DB-F2CC-466C-828B-009EA7B57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21">
              <a:extLst>
                <a:ext uri="{FF2B5EF4-FFF2-40B4-BE49-F238E27FC236}">
                  <a16:creationId xmlns:a16="http://schemas.microsoft.com/office/drawing/2014/main" id="{43D8F6E9-0540-4297-A310-D7C9FA65A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2">
              <a:extLst>
                <a:ext uri="{FF2B5EF4-FFF2-40B4-BE49-F238E27FC236}">
                  <a16:creationId xmlns:a16="http://schemas.microsoft.com/office/drawing/2014/main" id="{077E47D8-A4D7-46C2-9EF0-AF1C777C28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23">
              <a:extLst>
                <a:ext uri="{FF2B5EF4-FFF2-40B4-BE49-F238E27FC236}">
                  <a16:creationId xmlns:a16="http://schemas.microsoft.com/office/drawing/2014/main" id="{F1D21ED2-F5A9-4411-934F-B972429F4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24">
              <a:extLst>
                <a:ext uri="{FF2B5EF4-FFF2-40B4-BE49-F238E27FC236}">
                  <a16:creationId xmlns:a16="http://schemas.microsoft.com/office/drawing/2014/main" id="{E2EDE38A-AE13-4408-9B8B-EE6F62C9102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5">
              <a:extLst>
                <a:ext uri="{FF2B5EF4-FFF2-40B4-BE49-F238E27FC236}">
                  <a16:creationId xmlns:a16="http://schemas.microsoft.com/office/drawing/2014/main" id="{3630CEB6-A7D8-45A1-AC44-147C2AF130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34">
            <a:extLst>
              <a:ext uri="{FF2B5EF4-FFF2-40B4-BE49-F238E27FC236}">
                <a16:creationId xmlns:a16="http://schemas.microsoft.com/office/drawing/2014/main" id="{83118EC2-A2C7-4CDB-887C-21E0B0C437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E7D642C1-20ED-4515-B19F-47B6CC8341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Isosceles Triangle 22">
              <a:extLst>
                <a:ext uri="{FF2B5EF4-FFF2-40B4-BE49-F238E27FC236}">
                  <a16:creationId xmlns:a16="http://schemas.microsoft.com/office/drawing/2014/main" id="{0E5C6FE8-B8C9-4163-830B-3F8E408E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E3A09EDA-AF27-4D31-8A57-4407E05749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C7739145-2886-4CFB-8813-859CB38C0CD1}"/>
              </a:ext>
            </a:extLst>
          </p:cNvPr>
          <p:cNvSpPr>
            <a:spLocks noGrp="1"/>
          </p:cNvSpPr>
          <p:nvPr>
            <p:ph type="title"/>
          </p:nvPr>
        </p:nvSpPr>
        <p:spPr>
          <a:xfrm>
            <a:off x="888631" y="2358391"/>
            <a:ext cx="3498979" cy="2453676"/>
          </a:xfrm>
        </p:spPr>
        <p:txBody>
          <a:bodyPr vert="horz" lIns="91440" tIns="45720" rIns="91440" bIns="45720" rtlCol="0" anchor="ctr">
            <a:normAutofit fontScale="90000"/>
          </a:bodyPr>
          <a:lstStyle/>
          <a:p>
            <a:pPr algn="ctr"/>
            <a:r>
              <a:rPr lang="en-US" sz="3700" dirty="0">
                <a:solidFill>
                  <a:srgbClr val="FFFFFF"/>
                </a:solidFill>
              </a:rPr>
              <a:t>What evidence was used to support the theory of plate movement?</a:t>
            </a:r>
          </a:p>
        </p:txBody>
      </p:sp>
      <p:pic>
        <p:nvPicPr>
          <p:cNvPr id="5" name="Picture 4">
            <a:extLst>
              <a:ext uri="{FF2B5EF4-FFF2-40B4-BE49-F238E27FC236}">
                <a16:creationId xmlns:a16="http://schemas.microsoft.com/office/drawing/2014/main" id="{832D8F2F-CB93-4B0D-B64B-F06A0E787E8B}"/>
              </a:ext>
            </a:extLst>
          </p:cNvPr>
          <p:cNvPicPr>
            <a:picLocks noChangeAspect="1"/>
          </p:cNvPicPr>
          <p:nvPr/>
        </p:nvPicPr>
        <p:blipFill rotWithShape="1">
          <a:blip r:embed="rId2"/>
          <a:srcRect l="1638" r="5636" b="-3"/>
          <a:stretch/>
        </p:blipFill>
        <p:spPr>
          <a:xfrm>
            <a:off x="5115908" y="804036"/>
            <a:ext cx="6274561" cy="2977469"/>
          </a:xfrm>
          <a:prstGeom prst="rect">
            <a:avLst/>
          </a:prstGeom>
          <a:ln w="9525">
            <a:solidFill>
              <a:schemeClr val="tx1">
                <a:alpha val="20000"/>
              </a:schemeClr>
            </a:solidFill>
          </a:ln>
        </p:spPr>
      </p:pic>
      <p:sp>
        <p:nvSpPr>
          <p:cNvPr id="4" name="Text Placeholder 3">
            <a:extLst>
              <a:ext uri="{FF2B5EF4-FFF2-40B4-BE49-F238E27FC236}">
                <a16:creationId xmlns:a16="http://schemas.microsoft.com/office/drawing/2014/main" id="{65C26E87-6D68-4420-8291-8206003C6DF0}"/>
              </a:ext>
            </a:extLst>
          </p:cNvPr>
          <p:cNvSpPr>
            <a:spLocks noGrp="1"/>
          </p:cNvSpPr>
          <p:nvPr>
            <p:ph type="body" sz="half" idx="2"/>
          </p:nvPr>
        </p:nvSpPr>
        <p:spPr>
          <a:xfrm>
            <a:off x="5118447" y="4267830"/>
            <a:ext cx="6281873" cy="1783977"/>
          </a:xfrm>
        </p:spPr>
        <p:txBody>
          <a:bodyPr vert="horz" lIns="91440" tIns="45720" rIns="91440" bIns="45720" rtlCol="0" anchor="ctr">
            <a:normAutofit/>
          </a:bodyPr>
          <a:lstStyle/>
          <a:p>
            <a:pPr indent="-228600">
              <a:buFont typeface="Arial" panose="020B0604020202020204" pitchFamily="34" charset="0"/>
              <a:buChar char="•"/>
            </a:pPr>
            <a:r>
              <a:rPr lang="en-US" sz="1800" dirty="0"/>
              <a:t>Plate tectonic theory had its beginnings in 1915 when Alfred Wegener proposed his theory of "continental drift." Wegener proposed that the continents plowed through crust of ocean basins, which would explain why the outlines of many coastlines (like South America and Africa) look like they fit together like a puzzle   - Slab Pull  -Ridge Push</a:t>
            </a:r>
          </a:p>
        </p:txBody>
      </p:sp>
    </p:spTree>
    <p:extLst>
      <p:ext uri="{BB962C8B-B14F-4D97-AF65-F5344CB8AC3E}">
        <p14:creationId xmlns:p14="http://schemas.microsoft.com/office/powerpoint/2010/main" val="170065585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22D34C-DA06-46FC-B26D-8904398467C1}"/>
              </a:ext>
            </a:extLst>
          </p:cNvPr>
          <p:cNvSpPr>
            <a:spLocks noGrp="1"/>
          </p:cNvSpPr>
          <p:nvPr>
            <p:ph type="title"/>
          </p:nvPr>
        </p:nvSpPr>
        <p:spPr>
          <a:xfrm>
            <a:off x="640079" y="4526280"/>
            <a:ext cx="7410681" cy="1737360"/>
          </a:xfrm>
        </p:spPr>
        <p:txBody>
          <a:bodyPr vert="horz" lIns="91440" tIns="45720" rIns="91440" bIns="45720" rtlCol="0" anchor="ctr">
            <a:normAutofit/>
          </a:bodyPr>
          <a:lstStyle/>
          <a:p>
            <a:r>
              <a:rPr lang="en-US" sz="4800" kern="1200">
                <a:solidFill>
                  <a:schemeClr val="tx1"/>
                </a:solidFill>
                <a:latin typeface="+mj-lt"/>
                <a:ea typeface="+mj-ea"/>
                <a:cs typeface="+mj-cs"/>
              </a:rPr>
              <a:t>Why do plates move:</a:t>
            </a:r>
          </a:p>
        </p:txBody>
      </p:sp>
      <p:sp>
        <p:nvSpPr>
          <p:cNvPr id="4" name="Text Placeholder 3">
            <a:extLst>
              <a:ext uri="{FF2B5EF4-FFF2-40B4-BE49-F238E27FC236}">
                <a16:creationId xmlns:a16="http://schemas.microsoft.com/office/drawing/2014/main" id="{F5966249-B3C2-4DBF-80BD-7328F8667331}"/>
              </a:ext>
            </a:extLst>
          </p:cNvPr>
          <p:cNvSpPr>
            <a:spLocks noGrp="1"/>
          </p:cNvSpPr>
          <p:nvPr>
            <p:ph type="body" sz="half" idx="2"/>
          </p:nvPr>
        </p:nvSpPr>
        <p:spPr>
          <a:xfrm>
            <a:off x="640080" y="595293"/>
            <a:ext cx="5676637" cy="3463951"/>
          </a:xfrm>
        </p:spPr>
        <p:txBody>
          <a:bodyPr vert="horz" lIns="91440" tIns="45720" rIns="91440" bIns="45720" rtlCol="0" anchor="ctr">
            <a:normAutofit/>
          </a:bodyPr>
          <a:lstStyle/>
          <a:p>
            <a:pPr indent="-228600">
              <a:buFont typeface="Arial" panose="020B0604020202020204" pitchFamily="34" charset="0"/>
              <a:buChar char="•"/>
            </a:pPr>
            <a:r>
              <a:rPr lang="en-US" sz="1500"/>
              <a:t>The tectonic plates move because there not completely stable. The plates (crust) is on the top of a very hot substance called magma that is called the Mantel. The lower mantel is more solid than the upper mantel. The mantel moves around a bit, The crust is on top of the mantel and moves as a result.</a:t>
            </a:r>
          </a:p>
          <a:p>
            <a:pPr indent="-228600">
              <a:buFont typeface="Arial" panose="020B0604020202020204" pitchFamily="34" charset="0"/>
              <a:buChar char="•"/>
            </a:pPr>
            <a:endParaRPr lang="en-US" sz="1500"/>
          </a:p>
          <a:p>
            <a:pPr indent="-228600">
              <a:buFont typeface="Arial" panose="020B0604020202020204" pitchFamily="34" charset="0"/>
              <a:buChar char="•"/>
            </a:pPr>
            <a:endParaRPr lang="en-US" sz="1500"/>
          </a:p>
          <a:p>
            <a:pPr indent="-228600">
              <a:buFont typeface="Arial" panose="020B0604020202020204" pitchFamily="34" charset="0"/>
              <a:buChar char="•"/>
            </a:pPr>
            <a:r>
              <a:rPr lang="en-US" sz="1500"/>
              <a:t>Googles explanation:</a:t>
            </a:r>
          </a:p>
          <a:p>
            <a:pPr indent="-228600">
              <a:buFont typeface="Arial" panose="020B0604020202020204" pitchFamily="34" charset="0"/>
              <a:buChar char="•"/>
            </a:pPr>
            <a:r>
              <a:rPr lang="en-US" sz="1500"/>
              <a:t>Plates at our planet's surface move because of the intense heat in the Earth's core that causes molten rock in the mantle layer to move. It moves in a pattern called a convection cell that forms when warm material rises, cools, and eventually sink down. As the cooled material sinks down, it is warmed and rises again.</a:t>
            </a:r>
          </a:p>
        </p:txBody>
      </p:sp>
      <p:sp>
        <p:nvSpPr>
          <p:cNvPr id="45" name="Freeform: Shape 44">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7" name="Straight Connector 46">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Oval 50">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27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important part does it play?</a:t>
            </a:r>
          </a:p>
        </p:txBody>
      </p:sp>
      <p:sp>
        <p:nvSpPr>
          <p:cNvPr id="3" name="Rectangle 2">
            <a:extLst>
              <a:ext uri="{FF2B5EF4-FFF2-40B4-BE49-F238E27FC236}">
                <a16:creationId xmlns:a16="http://schemas.microsoft.com/office/drawing/2014/main" id="{841F8C29-632B-4502-BB11-C9AD3AAA5E09}"/>
              </a:ext>
            </a:extLst>
          </p:cNvPr>
          <p:cNvSpPr/>
          <p:nvPr/>
        </p:nvSpPr>
        <p:spPr>
          <a:xfrm>
            <a:off x="1487488" y="2060848"/>
            <a:ext cx="9073008"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t>Endocrine System</a:t>
            </a:r>
            <a:r>
              <a:rPr lang="en-AU" sz="2800" dirty="0"/>
              <a:t>. Your </a:t>
            </a:r>
            <a:r>
              <a:rPr lang="en-AU" sz="2800" b="1" dirty="0"/>
              <a:t>endocrine system</a:t>
            </a:r>
            <a:r>
              <a:rPr lang="en-AU" sz="2800" dirty="0"/>
              <a:t> works with your nervous </a:t>
            </a:r>
            <a:r>
              <a:rPr lang="en-AU" sz="2800" b="1" dirty="0"/>
              <a:t>system</a:t>
            </a:r>
            <a:r>
              <a:rPr lang="en-AU" sz="2800" dirty="0"/>
              <a:t> to control </a:t>
            </a:r>
            <a:r>
              <a:rPr lang="en-AU" sz="2800" b="1" dirty="0"/>
              <a:t>important</a:t>
            </a:r>
            <a:r>
              <a:rPr lang="en-AU" sz="2800" dirty="0"/>
              <a:t> bodily functions. The </a:t>
            </a:r>
            <a:r>
              <a:rPr lang="en-AU" sz="2800" b="1" dirty="0"/>
              <a:t>endocrine systems</a:t>
            </a:r>
            <a:r>
              <a:rPr lang="en-AU" sz="2800" dirty="0"/>
              <a:t> responsibilities include regulating growth, sexual development and function, metabolism and mood. </a:t>
            </a:r>
            <a:r>
              <a:rPr lang="en-AU" sz="2800" dirty="0" err="1"/>
              <a:t>The</a:t>
            </a:r>
            <a:r>
              <a:rPr lang="en-AU" sz="2800" b="1" dirty="0" err="1"/>
              <a:t>endocrine</a:t>
            </a:r>
            <a:r>
              <a:rPr lang="en-AU" sz="2800" b="1" dirty="0"/>
              <a:t> system</a:t>
            </a:r>
            <a:r>
              <a:rPr lang="en-AU" sz="2800" dirty="0"/>
              <a:t> also helps give your body the energy it needs to function properly.</a:t>
            </a:r>
          </a:p>
        </p:txBody>
      </p:sp>
    </p:spTree>
    <p:extLst>
      <p:ext uri="{BB962C8B-B14F-4D97-AF65-F5344CB8AC3E}">
        <p14:creationId xmlns:p14="http://schemas.microsoft.com/office/powerpoint/2010/main" val="547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08A002-2E38-49C5-92D7-0DFD777769EF}"/>
              </a:ext>
            </a:extLst>
          </p:cNvPr>
          <p:cNvPicPr>
            <a:picLocks noChangeAspect="1"/>
          </p:cNvPicPr>
          <p:nvPr/>
        </p:nvPicPr>
        <p:blipFill rotWithShape="1">
          <a:blip r:embed="rId2"/>
          <a:srcRect t="19802" r="-1" b="28166"/>
          <a:stretch/>
        </p:blipFill>
        <p:spPr>
          <a:xfrm>
            <a:off x="20" y="10"/>
            <a:ext cx="12191980" cy="6857990"/>
          </a:xfrm>
          <a:prstGeom prst="rect">
            <a:avLst/>
          </a:prstGeom>
        </p:spPr>
      </p:pic>
    </p:spTree>
    <p:extLst>
      <p:ext uri="{BB962C8B-B14F-4D97-AF65-F5344CB8AC3E}">
        <p14:creationId xmlns:p14="http://schemas.microsoft.com/office/powerpoint/2010/main" val="380165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HORMONES</a:t>
            </a:r>
          </a:p>
        </p:txBody>
      </p:sp>
      <p:sp>
        <p:nvSpPr>
          <p:cNvPr id="3" name="Content Placeholder 2"/>
          <p:cNvSpPr>
            <a:spLocks noGrp="1"/>
          </p:cNvSpPr>
          <p:nvPr>
            <p:ph idx="1"/>
          </p:nvPr>
        </p:nvSpPr>
        <p:spPr/>
        <p:txBody>
          <a:bodyPr/>
          <a:lstStyle/>
          <a:p>
            <a:r>
              <a:rPr lang="en-US" sz="3600" dirty="0"/>
              <a:t>What are hormones?</a:t>
            </a:r>
          </a:p>
          <a:p>
            <a:r>
              <a:rPr lang="en-AU" dirty="0"/>
              <a:t>a regulatory substance produced in an organism and transported in tissue fluids such as blood or sap to stimulate specific cells or tissues into action.</a:t>
            </a:r>
          </a:p>
          <a:p>
            <a:r>
              <a:rPr lang="en-AU" sz="3200" dirty="0"/>
              <a:t>How are they circulated through the body?</a:t>
            </a:r>
          </a:p>
          <a:p>
            <a:r>
              <a:rPr lang="en-AU" dirty="0"/>
              <a:t>Though few </a:t>
            </a:r>
            <a:r>
              <a:rPr lang="en-AU" b="1" dirty="0"/>
              <a:t>hormones circulate</a:t>
            </a:r>
            <a:r>
              <a:rPr lang="en-AU" dirty="0"/>
              <a:t> dissolved </a:t>
            </a:r>
            <a:r>
              <a:rPr lang="en-AU" b="1" dirty="0"/>
              <a:t>in the blood</a:t>
            </a:r>
            <a:r>
              <a:rPr lang="en-AU" dirty="0"/>
              <a:t>-</a:t>
            </a:r>
            <a:r>
              <a:rPr lang="en-AU" b="1" dirty="0"/>
              <a:t>stream</a:t>
            </a:r>
            <a:r>
              <a:rPr lang="en-AU" dirty="0"/>
              <a:t>, most are carried </a:t>
            </a:r>
            <a:r>
              <a:rPr lang="en-AU" b="1" dirty="0"/>
              <a:t>in the blood</a:t>
            </a:r>
            <a:r>
              <a:rPr lang="en-AU" dirty="0"/>
              <a:t>, bound to plasma proteins.</a:t>
            </a:r>
            <a:endParaRPr lang="en-US" dirty="0"/>
          </a:p>
        </p:txBody>
      </p:sp>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91474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CF6E-F78D-43EA-BF1F-8372E0718F88}"/>
              </a:ext>
            </a:extLst>
          </p:cNvPr>
          <p:cNvSpPr>
            <a:spLocks noGrp="1"/>
          </p:cNvSpPr>
          <p:nvPr>
            <p:ph type="ctrTitle"/>
          </p:nvPr>
        </p:nvSpPr>
        <p:spPr/>
        <p:txBody>
          <a:bodyPr/>
          <a:lstStyle/>
          <a:p>
            <a:r>
              <a:rPr lang="en-AU" dirty="0"/>
              <a:t>sound</a:t>
            </a:r>
          </a:p>
        </p:txBody>
      </p:sp>
      <p:sp>
        <p:nvSpPr>
          <p:cNvPr id="3" name="Subtitle 2">
            <a:extLst>
              <a:ext uri="{FF2B5EF4-FFF2-40B4-BE49-F238E27FC236}">
                <a16:creationId xmlns:a16="http://schemas.microsoft.com/office/drawing/2014/main" id="{650E03F3-3E39-4E75-960A-BC487317A972}"/>
              </a:ext>
            </a:extLst>
          </p:cNvPr>
          <p:cNvSpPr>
            <a:spLocks noGrp="1"/>
          </p:cNvSpPr>
          <p:nvPr>
            <p:ph type="subTitle" idx="1"/>
          </p:nvPr>
        </p:nvSpPr>
        <p:spPr/>
        <p:txBody>
          <a:bodyPr/>
          <a:lstStyle/>
          <a:p>
            <a:r>
              <a:rPr lang="en-AU" dirty="0"/>
              <a:t>Hannah Montana</a:t>
            </a:r>
          </a:p>
        </p:txBody>
      </p:sp>
    </p:spTree>
    <p:extLst>
      <p:ext uri="{BB962C8B-B14F-4D97-AF65-F5344CB8AC3E}">
        <p14:creationId xmlns:p14="http://schemas.microsoft.com/office/powerpoint/2010/main" val="2044569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F9E9ED6B-4B38-484F-A84C-8DCEFE4EC068}"/>
              </a:ext>
            </a:extLst>
          </p:cNvPr>
          <p:cNvSpPr>
            <a:spLocks noGrp="1"/>
          </p:cNvSpPr>
          <p:nvPr>
            <p:ph type="title"/>
          </p:nvPr>
        </p:nvSpPr>
        <p:spPr>
          <a:xfrm>
            <a:off x="1066800" y="4511898"/>
            <a:ext cx="10058400" cy="1609344"/>
          </a:xfrm>
        </p:spPr>
        <p:txBody>
          <a:bodyPr vert="horz" lIns="91440" tIns="45720" rIns="91440" bIns="45720" rtlCol="0" anchor="ctr">
            <a:normAutofit/>
          </a:bodyPr>
          <a:lstStyle/>
          <a:p>
            <a:r>
              <a:rPr lang="en-US" sz="5400"/>
              <a:t>Sound waves:</a:t>
            </a:r>
          </a:p>
        </p:txBody>
      </p:sp>
      <p:pic>
        <p:nvPicPr>
          <p:cNvPr id="8" name="Content Placeholder 7" descr="A close up of text on a white background&#10;&#10;Description generated with very high confidence">
            <a:extLst>
              <a:ext uri="{FF2B5EF4-FFF2-40B4-BE49-F238E27FC236}">
                <a16:creationId xmlns:a16="http://schemas.microsoft.com/office/drawing/2014/main" id="{BB4E8740-22B3-41B2-ACF8-7442F75BDBA2}"/>
              </a:ext>
            </a:extLst>
          </p:cNvPr>
          <p:cNvPicPr>
            <a:picLocks noGrp="1" noChangeAspect="1"/>
          </p:cNvPicPr>
          <p:nvPr>
            <p:ph idx="1"/>
          </p:nvPr>
        </p:nvPicPr>
        <p:blipFill rotWithShape="1">
          <a:blip r:embed="rId4"/>
          <a:srcRect t="36270"/>
          <a:stretch/>
        </p:blipFill>
        <p:spPr>
          <a:xfrm>
            <a:off x="1088136" y="1145261"/>
            <a:ext cx="6135454" cy="2453604"/>
          </a:xfrm>
          <a:prstGeom prst="rect">
            <a:avLst/>
          </a:prstGeom>
        </p:spPr>
      </p:pic>
      <p:sp>
        <p:nvSpPr>
          <p:cNvPr id="4" name="Text Placeholder 3">
            <a:extLst>
              <a:ext uri="{FF2B5EF4-FFF2-40B4-BE49-F238E27FC236}">
                <a16:creationId xmlns:a16="http://schemas.microsoft.com/office/drawing/2014/main" id="{AB76000C-3821-4E88-8CB2-563A38ADA84E}"/>
              </a:ext>
            </a:extLst>
          </p:cNvPr>
          <p:cNvSpPr>
            <a:spLocks noGrp="1"/>
          </p:cNvSpPr>
          <p:nvPr>
            <p:ph type="body" sz="half" idx="2"/>
          </p:nvPr>
        </p:nvSpPr>
        <p:spPr>
          <a:xfrm>
            <a:off x="8432426" y="191317"/>
            <a:ext cx="3776473" cy="3385638"/>
          </a:xfrm>
        </p:spPr>
        <p:txBody>
          <a:bodyPr vert="horz" lIns="91440" tIns="45720" rIns="91440" bIns="45720" rtlCol="0">
            <a:normAutofit fontScale="25000" lnSpcReduction="20000"/>
          </a:bodyPr>
          <a:lstStyle/>
          <a:p>
            <a:pPr indent="-182880">
              <a:lnSpc>
                <a:spcPct val="90000"/>
              </a:lnSpc>
              <a:buFont typeface="Wingdings" pitchFamily="2" charset="2"/>
              <a:buChar char="§"/>
            </a:pPr>
            <a:r>
              <a:rPr lang="en-US" sz="12800" dirty="0">
                <a:solidFill>
                  <a:schemeClr val="tx1"/>
                </a:solidFill>
              </a:rPr>
              <a:t>Sound is made when something vibrates moving back and forth very quickly.</a:t>
            </a:r>
          </a:p>
          <a:p>
            <a:pPr indent="-182880">
              <a:lnSpc>
                <a:spcPct val="90000"/>
              </a:lnSpc>
              <a:buFont typeface="Wingdings" pitchFamily="2" charset="2"/>
              <a:buChar char="§"/>
            </a:pPr>
            <a:r>
              <a:rPr lang="en-US" sz="12800" dirty="0">
                <a:solidFill>
                  <a:schemeClr val="tx1"/>
                </a:solidFill>
              </a:rPr>
              <a:t>When something vibrates, it passes the vibration into the air.</a:t>
            </a:r>
          </a:p>
          <a:p>
            <a:pPr indent="-182880">
              <a:lnSpc>
                <a:spcPct val="90000"/>
              </a:lnSpc>
              <a:buFont typeface="Wingdings" pitchFamily="2" charset="2"/>
              <a:buChar char="§"/>
            </a:pPr>
            <a:r>
              <a:rPr lang="en-US" sz="12800" dirty="0">
                <a:solidFill>
                  <a:schemeClr val="tx1"/>
                </a:solidFill>
              </a:rPr>
              <a:t>In a sound wave they are all bunched together and spread out, bunched areas are called compressions and spread out area called rarefactions.</a:t>
            </a:r>
          </a:p>
          <a:p>
            <a:pPr indent="-182880">
              <a:lnSpc>
                <a:spcPct val="90000"/>
              </a:lnSpc>
              <a:buFont typeface="Wingdings" pitchFamily="2" charset="2"/>
              <a:buChar char="§"/>
            </a:pPr>
            <a:endParaRPr lang="en-US" dirty="0">
              <a:solidFill>
                <a:schemeClr val="tx1"/>
              </a:solidFill>
            </a:endParaRPr>
          </a:p>
        </p:txBody>
      </p:sp>
      <p:sp>
        <p:nvSpPr>
          <p:cNvPr id="37" name="Rectangle 36">
            <a:extLst>
              <a:ext uri="{FF2B5EF4-FFF2-40B4-BE49-F238E27FC236}">
                <a16:creationId xmlns:a16="http://schemas.microsoft.com/office/drawing/2014/main" id="{CAC6F186-990E-4A9E-9C75-88580953E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cxnSp>
        <p:nvCxnSpPr>
          <p:cNvPr id="18" name="Straight Connector 17">
            <a:extLst>
              <a:ext uri="{FF2B5EF4-FFF2-40B4-BE49-F238E27FC236}">
                <a16:creationId xmlns:a16="http://schemas.microsoft.com/office/drawing/2014/main" id="{09148BB8-0241-4E8F-BCBE-4F4BD116C59C}"/>
              </a:ext>
            </a:extLst>
          </p:cNvPr>
          <p:cNvCxnSpPr/>
          <p:nvPr/>
        </p:nvCxnSpPr>
        <p:spPr>
          <a:xfrm>
            <a:off x="1088136" y="1145261"/>
            <a:ext cx="61354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793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2D920-4967-40F9-B44F-CD3A69D4B571}"/>
              </a:ext>
            </a:extLst>
          </p:cNvPr>
          <p:cNvSpPr>
            <a:spLocks noGrp="1"/>
          </p:cNvSpPr>
          <p:nvPr>
            <p:ph type="title"/>
          </p:nvPr>
        </p:nvSpPr>
        <p:spPr>
          <a:xfrm>
            <a:off x="7865806" y="484632"/>
            <a:ext cx="3677264" cy="1609344"/>
          </a:xfrm>
        </p:spPr>
        <p:txBody>
          <a:bodyPr>
            <a:normAutofit/>
          </a:bodyPr>
          <a:lstStyle/>
          <a:p>
            <a:r>
              <a:rPr lang="en-AU" sz="3600" dirty="0"/>
              <a:t>What are the important parts of the ear?</a:t>
            </a:r>
          </a:p>
        </p:txBody>
      </p:sp>
      <p:pic>
        <p:nvPicPr>
          <p:cNvPr id="4" name="Picture 3" descr="A screenshot of a cell phone&#10;&#10;Description generated with high confidence">
            <a:extLst>
              <a:ext uri="{FF2B5EF4-FFF2-40B4-BE49-F238E27FC236}">
                <a16:creationId xmlns:a16="http://schemas.microsoft.com/office/drawing/2014/main" id="{9A7EF409-5E05-4B2D-AA4D-3530EEB4A86B}"/>
              </a:ext>
            </a:extLst>
          </p:cNvPr>
          <p:cNvPicPr>
            <a:picLocks noChangeAspect="1"/>
          </p:cNvPicPr>
          <p:nvPr/>
        </p:nvPicPr>
        <p:blipFill rotWithShape="1">
          <a:blip r:embed="rId2"/>
          <a:srcRect l="57" r="5587" b="-1"/>
          <a:stretch/>
        </p:blipFill>
        <p:spPr>
          <a:xfrm>
            <a:off x="0" y="0"/>
            <a:ext cx="7546216" cy="6857990"/>
          </a:xfrm>
          <a:prstGeom prst="rect">
            <a:avLst/>
          </a:prstGeom>
        </p:spPr>
      </p:pic>
      <p:sp>
        <p:nvSpPr>
          <p:cNvPr id="3" name="Content Placeholder 2">
            <a:extLst>
              <a:ext uri="{FF2B5EF4-FFF2-40B4-BE49-F238E27FC236}">
                <a16:creationId xmlns:a16="http://schemas.microsoft.com/office/drawing/2014/main" id="{61781375-F284-4C0D-8FF0-2E54379E6EC1}"/>
              </a:ext>
            </a:extLst>
          </p:cNvPr>
          <p:cNvSpPr>
            <a:spLocks noGrp="1"/>
          </p:cNvSpPr>
          <p:nvPr>
            <p:ph idx="1"/>
          </p:nvPr>
        </p:nvSpPr>
        <p:spPr>
          <a:xfrm>
            <a:off x="8281441" y="2121408"/>
            <a:ext cx="3677263" cy="4092579"/>
          </a:xfrm>
        </p:spPr>
        <p:txBody>
          <a:bodyPr>
            <a:normAutofit/>
          </a:bodyPr>
          <a:lstStyle/>
          <a:p>
            <a:r>
              <a:rPr lang="en-AU" sz="1600" dirty="0"/>
              <a:t>Eardrum</a:t>
            </a:r>
          </a:p>
          <a:p>
            <a:pPr marL="0" indent="0">
              <a:buNone/>
            </a:pPr>
            <a:r>
              <a:rPr lang="en-AU" sz="1600" dirty="0"/>
              <a:t>Separates the external ear from the middle ear. Used to transmit sound from the air to the middle ear.</a:t>
            </a:r>
          </a:p>
          <a:p>
            <a:r>
              <a:rPr lang="en-AU" sz="1600" dirty="0"/>
              <a:t>Cochlea </a:t>
            </a:r>
          </a:p>
          <a:p>
            <a:pPr marL="0" indent="0">
              <a:buNone/>
            </a:pPr>
            <a:r>
              <a:rPr lang="en-AU" sz="1600" dirty="0"/>
              <a:t>It receives sound which the stereocilia receives and sends to the brain to interpret.</a:t>
            </a:r>
          </a:p>
          <a:p>
            <a:r>
              <a:rPr lang="en-AU" sz="1600" dirty="0"/>
              <a:t>Semi circular</a:t>
            </a:r>
          </a:p>
          <a:p>
            <a:pPr marL="0" indent="0">
              <a:buNone/>
            </a:pPr>
            <a:r>
              <a:rPr lang="en-AU" sz="1600" dirty="0"/>
              <a:t>They are tree tiny fluid-filled tubes that helps you keep your balance. </a:t>
            </a:r>
          </a:p>
          <a:p>
            <a:endParaRPr lang="en-AU" sz="1600" dirty="0"/>
          </a:p>
        </p:txBody>
      </p:sp>
      <p:sp>
        <p:nvSpPr>
          <p:cNvPr id="5" name="Circle: Hollow 4">
            <a:extLst>
              <a:ext uri="{FF2B5EF4-FFF2-40B4-BE49-F238E27FC236}">
                <a16:creationId xmlns:a16="http://schemas.microsoft.com/office/drawing/2014/main" id="{D9A5EED6-0F9A-4617-BA3B-F7999260FB8B}"/>
              </a:ext>
            </a:extLst>
          </p:cNvPr>
          <p:cNvSpPr/>
          <p:nvPr/>
        </p:nvSpPr>
        <p:spPr>
          <a:xfrm>
            <a:off x="3853543" y="5093327"/>
            <a:ext cx="1491343" cy="435428"/>
          </a:xfrm>
          <a:prstGeom prst="donut">
            <a:avLst>
              <a:gd name="adj" fmla="val 5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6" name="Rectangle 5">
            <a:extLst>
              <a:ext uri="{FF2B5EF4-FFF2-40B4-BE49-F238E27FC236}">
                <a16:creationId xmlns:a16="http://schemas.microsoft.com/office/drawing/2014/main" id="{D1686399-0FB4-4462-997D-74C67ECB4092}"/>
              </a:ext>
            </a:extLst>
          </p:cNvPr>
          <p:cNvSpPr/>
          <p:nvPr/>
        </p:nvSpPr>
        <p:spPr>
          <a:xfrm>
            <a:off x="7157258" y="3017520"/>
            <a:ext cx="532015" cy="12635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 name="TextBox 6">
            <a:extLst>
              <a:ext uri="{FF2B5EF4-FFF2-40B4-BE49-F238E27FC236}">
                <a16:creationId xmlns:a16="http://schemas.microsoft.com/office/drawing/2014/main" id="{6521ADD3-86BE-4C8D-A708-7E47CF536CA0}"/>
              </a:ext>
            </a:extLst>
          </p:cNvPr>
          <p:cNvSpPr txBox="1"/>
          <p:nvPr/>
        </p:nvSpPr>
        <p:spPr>
          <a:xfrm>
            <a:off x="7099068" y="3747254"/>
            <a:ext cx="131341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Rockwell" panose="02060603020205020403"/>
                <a:ea typeface="+mn-ea"/>
                <a:cs typeface="+mn-cs"/>
              </a:rPr>
              <a:t>cochlea</a:t>
            </a:r>
          </a:p>
        </p:txBody>
      </p:sp>
      <p:sp>
        <p:nvSpPr>
          <p:cNvPr id="8" name="Circle: Hollow 7">
            <a:extLst>
              <a:ext uri="{FF2B5EF4-FFF2-40B4-BE49-F238E27FC236}">
                <a16:creationId xmlns:a16="http://schemas.microsoft.com/office/drawing/2014/main" id="{9A2E35CD-BCE4-4B0B-8526-FAA03AC4B2F7}"/>
              </a:ext>
            </a:extLst>
          </p:cNvPr>
          <p:cNvSpPr/>
          <p:nvPr/>
        </p:nvSpPr>
        <p:spPr>
          <a:xfrm>
            <a:off x="6969435" y="3651781"/>
            <a:ext cx="1152100" cy="656706"/>
          </a:xfrm>
          <a:prstGeom prst="donut">
            <a:avLst>
              <a:gd name="adj" fmla="val 3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
        <p:nvSpPr>
          <p:cNvPr id="9" name="Circle: Hollow 8">
            <a:extLst>
              <a:ext uri="{FF2B5EF4-FFF2-40B4-BE49-F238E27FC236}">
                <a16:creationId xmlns:a16="http://schemas.microsoft.com/office/drawing/2014/main" id="{F83689B7-3B22-421B-A865-44E46329C853}"/>
              </a:ext>
            </a:extLst>
          </p:cNvPr>
          <p:cNvSpPr/>
          <p:nvPr/>
        </p:nvSpPr>
        <p:spPr>
          <a:xfrm>
            <a:off x="5742355" y="1464271"/>
            <a:ext cx="1803861" cy="564019"/>
          </a:xfrm>
          <a:prstGeom prst="donut">
            <a:avLst>
              <a:gd name="adj" fmla="val 24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7422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Picture 3">
            <a:extLst>
              <a:ext uri="{FF2B5EF4-FFF2-40B4-BE49-F238E27FC236}">
                <a16:creationId xmlns:a16="http://schemas.microsoft.com/office/drawing/2014/main" id="{559CAAAE-78E4-41A9-BFA9-B43A8A90EDAE}"/>
              </a:ext>
            </a:extLst>
          </p:cNvPr>
          <p:cNvPicPr>
            <a:picLocks noChangeAspect="1"/>
          </p:cNvPicPr>
          <p:nvPr/>
        </p:nvPicPr>
        <p:blipFill rotWithShape="1">
          <a:blip r:embed="rId2"/>
          <a:srcRect t="4334" b="15021"/>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6500D5-90BA-4DAC-95F9-E9E92A2276A6}"/>
              </a:ext>
            </a:extLst>
          </p:cNvPr>
          <p:cNvSpPr>
            <a:spLocks noGrp="1"/>
          </p:cNvSpPr>
          <p:nvPr>
            <p:ph type="title"/>
          </p:nvPr>
        </p:nvSpPr>
        <p:spPr>
          <a:xfrm>
            <a:off x="1285456" y="4162031"/>
            <a:ext cx="4543683" cy="1767141"/>
          </a:xfrm>
        </p:spPr>
        <p:txBody>
          <a:bodyPr>
            <a:normAutofit/>
          </a:bodyPr>
          <a:lstStyle/>
          <a:p>
            <a:pPr algn="r"/>
            <a:r>
              <a:rPr lang="en-AU" sz="3800"/>
              <a:t>Why do you hear sound louder under water?</a:t>
            </a:r>
          </a:p>
        </p:txBody>
      </p:sp>
      <p:sp>
        <p:nvSpPr>
          <p:cNvPr id="3" name="Content Placeholder 2">
            <a:extLst>
              <a:ext uri="{FF2B5EF4-FFF2-40B4-BE49-F238E27FC236}">
                <a16:creationId xmlns:a16="http://schemas.microsoft.com/office/drawing/2014/main" id="{363ECB0E-8EC3-46FF-BDCE-9E94F3ED6680}"/>
              </a:ext>
            </a:extLst>
          </p:cNvPr>
          <p:cNvSpPr>
            <a:spLocks noGrp="1"/>
          </p:cNvSpPr>
          <p:nvPr>
            <p:ph idx="1"/>
          </p:nvPr>
        </p:nvSpPr>
        <p:spPr>
          <a:xfrm>
            <a:off x="6217920" y="4170410"/>
            <a:ext cx="4699221" cy="1767141"/>
          </a:xfrm>
        </p:spPr>
        <p:txBody>
          <a:bodyPr anchor="ctr">
            <a:normAutofit/>
          </a:bodyPr>
          <a:lstStyle/>
          <a:p>
            <a:r>
              <a:rPr lang="en-AU" sz="1800"/>
              <a:t>When you put your head under water the sound waves go directly to your ear so you can hear it louder. Water is a good conductor of sound. </a:t>
            </a:r>
          </a:p>
        </p:txBody>
      </p:sp>
      <p:sp>
        <p:nvSpPr>
          <p:cNvPr id="15" name="Rectangle 1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57357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CC84E912-3057-428C-9A93-1AEEA93C25BA}"/>
              </a:ext>
            </a:extLst>
          </p:cNvPr>
          <p:cNvSpPr>
            <a:spLocks noGrp="1"/>
          </p:cNvSpPr>
          <p:nvPr>
            <p:ph type="title"/>
          </p:nvPr>
        </p:nvSpPr>
        <p:spPr>
          <a:xfrm>
            <a:off x="6386284" y="484632"/>
            <a:ext cx="4741963" cy="1971964"/>
          </a:xfrm>
        </p:spPr>
        <p:txBody>
          <a:bodyPr>
            <a:normAutofit/>
          </a:bodyPr>
          <a:lstStyle/>
          <a:p>
            <a:r>
              <a:rPr lang="en-AU" sz="4400"/>
              <a:t>What is the reason of losing your hearing?</a:t>
            </a:r>
          </a:p>
        </p:txBody>
      </p:sp>
      <p:pic>
        <p:nvPicPr>
          <p:cNvPr id="4" name="Picture 3" descr="A close up of a flower&#10;&#10;Description generated with high confidence">
            <a:extLst>
              <a:ext uri="{FF2B5EF4-FFF2-40B4-BE49-F238E27FC236}">
                <a16:creationId xmlns:a16="http://schemas.microsoft.com/office/drawing/2014/main" id="{A0960EF5-E2E2-47F3-9C8F-34767CC001A5}"/>
              </a:ext>
            </a:extLst>
          </p:cNvPr>
          <p:cNvPicPr>
            <a:picLocks noChangeAspect="1"/>
          </p:cNvPicPr>
          <p:nvPr/>
        </p:nvPicPr>
        <p:blipFill rotWithShape="1">
          <a:blip r:embed="rId2"/>
          <a:srcRect l="10567" r="24325" b="-1"/>
          <a:stretch/>
        </p:blipFill>
        <p:spPr>
          <a:xfrm>
            <a:off x="1" y="2"/>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1" name="Freeform: Shape 10">
            <a:extLst>
              <a:ext uri="{FF2B5EF4-FFF2-40B4-BE49-F238E27FC236}">
                <a16:creationId xmlns:a16="http://schemas.microsoft.com/office/drawing/2014/main" id="{0060CE1A-A2ED-43AC-857D-05822177F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598"/>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9C8DB22D-9B26-492E-BB62-3FA50E0E3676}"/>
              </a:ext>
            </a:extLst>
          </p:cNvPr>
          <p:cNvSpPr>
            <a:spLocks noGrp="1"/>
          </p:cNvSpPr>
          <p:nvPr>
            <p:ph idx="1"/>
          </p:nvPr>
        </p:nvSpPr>
        <p:spPr>
          <a:xfrm>
            <a:off x="6386286" y="2456596"/>
            <a:ext cx="4741962" cy="3715603"/>
          </a:xfrm>
        </p:spPr>
        <p:txBody>
          <a:bodyPr>
            <a:normAutofit/>
          </a:bodyPr>
          <a:lstStyle/>
          <a:p>
            <a:r>
              <a:rPr lang="en-AU"/>
              <a:t>Exposure to loud noise for a long period of time can permanently damage your hearing. Noise destroys sensory cells in the inner ear. These cells detect vibrations and send signals to the brain. These cells cannot be replaced.  Loud noise can lead to tinnitus which is a constant ringing in the ears. </a:t>
            </a:r>
            <a:endParaRPr lang="en-AU" dirty="0"/>
          </a:p>
        </p:txBody>
      </p:sp>
      <p:grpSp>
        <p:nvGrpSpPr>
          <p:cNvPr id="13" name="Group 12">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5" name="Oval 14">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39853322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Medical Design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41.potx" id="{D7485564-6666-4DDB-B0D3-55F6E694D6E5}" vid="{6E950D30-6FC6-4411-BCFF-468AD9ECA787}"/>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6.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Medical design presentation (widescreen)</Template>
  <TotalTime>92</TotalTime>
  <Words>1117</Words>
  <Application>Microsoft Office PowerPoint</Application>
  <PresentationFormat>Widescreen</PresentationFormat>
  <Paragraphs>117</Paragraphs>
  <Slides>30</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30</vt:i4>
      </vt:variant>
    </vt:vector>
  </HeadingPairs>
  <TitlesOfParts>
    <vt:vector size="51" baseType="lpstr">
      <vt:lpstr>Abadi Extra Light</vt:lpstr>
      <vt:lpstr>Arial</vt:lpstr>
      <vt:lpstr>Calibri</vt:lpstr>
      <vt:lpstr>Calibri Light</vt:lpstr>
      <vt:lpstr>Century Gothic</vt:lpstr>
      <vt:lpstr>Century Schoolbook</vt:lpstr>
      <vt:lpstr>Corbel</vt:lpstr>
      <vt:lpstr>Franklin Gothic Medium</vt:lpstr>
      <vt:lpstr>Gill Sans MT</vt:lpstr>
      <vt:lpstr>Rockwell</vt:lpstr>
      <vt:lpstr>Rockwell Condensed</vt:lpstr>
      <vt:lpstr>Rockwell Extra Bold</vt:lpstr>
      <vt:lpstr>Wingdings</vt:lpstr>
      <vt:lpstr>Wingdings 3</vt:lpstr>
      <vt:lpstr>Medical Design 16x9</vt:lpstr>
      <vt:lpstr>Wood Type</vt:lpstr>
      <vt:lpstr>Ion</vt:lpstr>
      <vt:lpstr>Parcel</vt:lpstr>
      <vt:lpstr>Celestial</vt:lpstr>
      <vt:lpstr>Headlines</vt:lpstr>
      <vt:lpstr>Office Theme</vt:lpstr>
      <vt:lpstr>The endocrine system</vt:lpstr>
      <vt:lpstr>What is the endocrine system</vt:lpstr>
      <vt:lpstr>What important part does it play?</vt:lpstr>
      <vt:lpstr>HORMONES</vt:lpstr>
      <vt:lpstr>sound</vt:lpstr>
      <vt:lpstr>Sound waves:</vt:lpstr>
      <vt:lpstr>What are the important parts of the ear?</vt:lpstr>
      <vt:lpstr>Why do you hear sound louder under water?</vt:lpstr>
      <vt:lpstr>What is the reason of losing your hearing?</vt:lpstr>
      <vt:lpstr>heat</vt:lpstr>
      <vt:lpstr>convection</vt:lpstr>
      <vt:lpstr>conduction</vt:lpstr>
      <vt:lpstr>radiation</vt:lpstr>
      <vt:lpstr>Thank you for listening </vt:lpstr>
      <vt:lpstr>Long &amp; short sight</vt:lpstr>
      <vt:lpstr>Convex lens</vt:lpstr>
      <vt:lpstr>Concave lens</vt:lpstr>
      <vt:lpstr>The Nervous System</vt:lpstr>
      <vt:lpstr>What is it</vt:lpstr>
      <vt:lpstr>Types of Neuron</vt:lpstr>
      <vt:lpstr>Reflex actions</vt:lpstr>
      <vt:lpstr>The Brain</vt:lpstr>
      <vt:lpstr>What Are The Parts Of The Brain?</vt:lpstr>
      <vt:lpstr>What Are Their Functions?  </vt:lpstr>
      <vt:lpstr>What Will Happen If One Of These Are Damaged?</vt:lpstr>
      <vt:lpstr>Sea Floor Spreading And Plate movement.</vt:lpstr>
      <vt:lpstr>What is seafloor spreading:</vt:lpstr>
      <vt:lpstr>What evidence was used to support the theory of plate movement?</vt:lpstr>
      <vt:lpstr>Why do plates move: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dc:title>
  <dc:creator>Leah Hallows</dc:creator>
  <cp:lastModifiedBy>Trevor Dodson</cp:lastModifiedBy>
  <cp:revision>3</cp:revision>
  <dcterms:created xsi:type="dcterms:W3CDTF">2019-06-06T02:31:05Z</dcterms:created>
  <dcterms:modified xsi:type="dcterms:W3CDTF">2019-06-06T04:05:28Z</dcterms:modified>
</cp:coreProperties>
</file>