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75" r:id="rId6"/>
    <p:sldId id="269" r:id="rId7"/>
    <p:sldId id="276" r:id="rId8"/>
    <p:sldId id="270" r:id="rId9"/>
    <p:sldId id="272" r:id="rId10"/>
    <p:sldId id="273" r:id="rId11"/>
    <p:sldId id="277"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35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23/05/2019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23/05/2019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23/05/2019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23/05/2019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23/05/2019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23/05/2019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573B13-9FE3-4B3E-808F-A09FF7999E14}"/>
              </a:ext>
            </a:extLst>
          </p:cNvPr>
          <p:cNvGrpSpPr/>
          <p:nvPr/>
        </p:nvGrpSpPr>
        <p:grpSpPr>
          <a:xfrm>
            <a:off x="990600" y="838200"/>
            <a:ext cx="7086600" cy="5486400"/>
            <a:chOff x="990600" y="838200"/>
            <a:chExt cx="7086600" cy="5486400"/>
          </a:xfrm>
        </p:grpSpPr>
        <p:pic>
          <p:nvPicPr>
            <p:cNvPr id="3" name="Picture 2">
              <a:extLst>
                <a:ext uri="{FF2B5EF4-FFF2-40B4-BE49-F238E27FC236}">
                  <a16:creationId xmlns:a16="http://schemas.microsoft.com/office/drawing/2014/main" id="{C014A572-003C-409F-9924-092968BF4C64}"/>
                </a:ext>
              </a:extLst>
            </p:cNvPr>
            <p:cNvPicPr>
              <a:picLocks noChangeAspect="1"/>
            </p:cNvPicPr>
            <p:nvPr/>
          </p:nvPicPr>
          <p:blipFill rotWithShape="1">
            <a:blip r:embed="rId2"/>
            <a:srcRect l="7500" t="10000" r="50000" b="40000"/>
            <a:stretch/>
          </p:blipFill>
          <p:spPr>
            <a:xfrm>
              <a:off x="990600" y="838200"/>
              <a:ext cx="6858000" cy="5378824"/>
            </a:xfrm>
            <a:prstGeom prst="rect">
              <a:avLst/>
            </a:prstGeom>
          </p:spPr>
        </p:pic>
        <p:sp>
          <p:nvSpPr>
            <p:cNvPr id="6" name="Rectangle 5">
              <a:extLst>
                <a:ext uri="{FF2B5EF4-FFF2-40B4-BE49-F238E27FC236}">
                  <a16:creationId xmlns:a16="http://schemas.microsoft.com/office/drawing/2014/main" id="{01901A09-C9BE-4393-BF1B-5A19B185136C}"/>
                </a:ext>
              </a:extLst>
            </p:cNvPr>
            <p:cNvSpPr/>
            <p:nvPr/>
          </p:nvSpPr>
          <p:spPr>
            <a:xfrm>
              <a:off x="4343400" y="5334000"/>
              <a:ext cx="3733800" cy="9906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6557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7128233" cy="1015663"/>
          </a:xfrm>
          <a:prstGeom prst="rect">
            <a:avLst/>
          </a:prstGeom>
          <a:noFill/>
        </p:spPr>
        <p:txBody>
          <a:bodyPr wrap="none" rtlCol="0">
            <a:spAutoFit/>
          </a:bodyPr>
          <a:lstStyle/>
          <a:p>
            <a:r>
              <a:rPr lang="en-AU" sz="6000" b="1" dirty="0">
                <a:solidFill>
                  <a:schemeClr val="tx2">
                    <a:lumMod val="60000"/>
                    <a:lumOff val="40000"/>
                  </a:schemeClr>
                </a:solidFill>
              </a:rPr>
              <a:t>Structure of the earth</a:t>
            </a:r>
          </a:p>
        </p:txBody>
      </p:sp>
      <p:pic>
        <p:nvPicPr>
          <p:cNvPr id="3" name="Picture 2">
            <a:extLst>
              <a:ext uri="{FF2B5EF4-FFF2-40B4-BE49-F238E27FC236}">
                <a16:creationId xmlns:a16="http://schemas.microsoft.com/office/drawing/2014/main" id="{1525B275-91BA-4ACA-82CF-E68540B4EAEB}"/>
              </a:ext>
            </a:extLst>
          </p:cNvPr>
          <p:cNvPicPr>
            <a:picLocks noChangeAspect="1"/>
          </p:cNvPicPr>
          <p:nvPr/>
        </p:nvPicPr>
        <p:blipFill rotWithShape="1">
          <a:blip r:embed="rId2"/>
          <a:srcRect l="52500" t="12667" r="29167" b="58000"/>
          <a:stretch/>
        </p:blipFill>
        <p:spPr>
          <a:xfrm>
            <a:off x="2133600" y="1676400"/>
            <a:ext cx="4419600" cy="4419600"/>
          </a:xfrm>
          <a:prstGeom prst="rect">
            <a:avLst/>
          </a:prstGeom>
        </p:spPr>
      </p:pic>
    </p:spTree>
    <p:extLst>
      <p:ext uri="{BB962C8B-B14F-4D97-AF65-F5344CB8AC3E}">
        <p14:creationId xmlns:p14="http://schemas.microsoft.com/office/powerpoint/2010/main" val="3291734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7128233" cy="1015663"/>
          </a:xfrm>
          <a:prstGeom prst="rect">
            <a:avLst/>
          </a:prstGeom>
          <a:noFill/>
        </p:spPr>
        <p:txBody>
          <a:bodyPr wrap="none" rtlCol="0">
            <a:spAutoFit/>
          </a:bodyPr>
          <a:lstStyle/>
          <a:p>
            <a:r>
              <a:rPr lang="en-AU" sz="6000" b="1" dirty="0">
                <a:solidFill>
                  <a:schemeClr val="tx2">
                    <a:lumMod val="60000"/>
                    <a:lumOff val="40000"/>
                  </a:schemeClr>
                </a:solidFill>
              </a:rPr>
              <a:t>Structure of the earth</a:t>
            </a:r>
          </a:p>
        </p:txBody>
      </p:sp>
      <p:pic>
        <p:nvPicPr>
          <p:cNvPr id="5" name="Picture 4">
            <a:extLst>
              <a:ext uri="{FF2B5EF4-FFF2-40B4-BE49-F238E27FC236}">
                <a16:creationId xmlns:a16="http://schemas.microsoft.com/office/drawing/2014/main" id="{198EC94A-C923-47A8-95AE-21AFCC703D55}"/>
              </a:ext>
            </a:extLst>
          </p:cNvPr>
          <p:cNvPicPr>
            <a:picLocks noChangeAspect="1"/>
          </p:cNvPicPr>
          <p:nvPr/>
        </p:nvPicPr>
        <p:blipFill rotWithShape="1">
          <a:blip r:embed="rId2"/>
          <a:srcRect l="52500" t="59333" r="11666" b="14000"/>
          <a:stretch/>
        </p:blipFill>
        <p:spPr>
          <a:xfrm>
            <a:off x="640080" y="2209800"/>
            <a:ext cx="7863840" cy="3657600"/>
          </a:xfrm>
          <a:prstGeom prst="rect">
            <a:avLst/>
          </a:prstGeom>
        </p:spPr>
      </p:pic>
    </p:spTree>
    <p:extLst>
      <p:ext uri="{BB962C8B-B14F-4D97-AF65-F5344CB8AC3E}">
        <p14:creationId xmlns:p14="http://schemas.microsoft.com/office/powerpoint/2010/main" val="413954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7255897" cy="830997"/>
          </a:xfrm>
          <a:prstGeom prst="rect">
            <a:avLst/>
          </a:prstGeom>
          <a:noFill/>
        </p:spPr>
        <p:txBody>
          <a:bodyPr wrap="none" rtlCol="0">
            <a:spAutoFit/>
          </a:bodyPr>
          <a:lstStyle/>
          <a:p>
            <a:r>
              <a:rPr lang="en-AU" sz="4800" b="1" dirty="0">
                <a:solidFill>
                  <a:schemeClr val="tx2">
                    <a:lumMod val="60000"/>
                    <a:lumOff val="40000"/>
                  </a:schemeClr>
                </a:solidFill>
              </a:rPr>
              <a:t>Rifting and continental drift</a:t>
            </a:r>
          </a:p>
        </p:txBody>
      </p:sp>
      <p:pic>
        <p:nvPicPr>
          <p:cNvPr id="3" name="Picture 2">
            <a:extLst>
              <a:ext uri="{FF2B5EF4-FFF2-40B4-BE49-F238E27FC236}">
                <a16:creationId xmlns:a16="http://schemas.microsoft.com/office/drawing/2014/main" id="{EE0C850D-ACD5-4FF8-BC71-CB76E7C6B990}"/>
              </a:ext>
            </a:extLst>
          </p:cNvPr>
          <p:cNvPicPr>
            <a:picLocks noChangeAspect="1"/>
          </p:cNvPicPr>
          <p:nvPr/>
        </p:nvPicPr>
        <p:blipFill>
          <a:blip r:embed="rId2"/>
          <a:stretch>
            <a:fillRect/>
          </a:stretch>
        </p:blipFill>
        <p:spPr>
          <a:xfrm>
            <a:off x="4572001" y="3429000"/>
            <a:ext cx="3914774" cy="2852737"/>
          </a:xfrm>
          <a:prstGeom prst="rect">
            <a:avLst/>
          </a:prstGeom>
        </p:spPr>
      </p:pic>
      <p:sp>
        <p:nvSpPr>
          <p:cNvPr id="4" name="TextBox 3">
            <a:extLst>
              <a:ext uri="{FF2B5EF4-FFF2-40B4-BE49-F238E27FC236}">
                <a16:creationId xmlns:a16="http://schemas.microsoft.com/office/drawing/2014/main" id="{C852F287-6BCF-472F-9586-486C48FC3E27}"/>
              </a:ext>
            </a:extLst>
          </p:cNvPr>
          <p:cNvSpPr txBox="1"/>
          <p:nvPr/>
        </p:nvSpPr>
        <p:spPr>
          <a:xfrm>
            <a:off x="495300" y="1456491"/>
            <a:ext cx="8153400" cy="1785104"/>
          </a:xfrm>
          <a:prstGeom prst="rect">
            <a:avLst/>
          </a:prstGeom>
          <a:noFill/>
        </p:spPr>
        <p:txBody>
          <a:bodyPr wrap="square" rtlCol="0">
            <a:spAutoFit/>
          </a:bodyPr>
          <a:lstStyle/>
          <a:p>
            <a:r>
              <a:rPr lang="en-AU" sz="2200" dirty="0">
                <a:solidFill>
                  <a:schemeClr val="bg1"/>
                </a:solidFill>
              </a:rPr>
              <a:t>Wegener’s theory of continental drift did not explain how the continents moved.  Hess’s theory of seafloor spreading offered a much more likely mechanism for movement of the continents.  He believed that the continents broke up by a process called rifting.  The crust cracked and subsided allowing in water from the oceans.</a:t>
            </a:r>
          </a:p>
        </p:txBody>
      </p:sp>
    </p:spTree>
    <p:extLst>
      <p:ext uri="{BB962C8B-B14F-4D97-AF65-F5344CB8AC3E}">
        <p14:creationId xmlns:p14="http://schemas.microsoft.com/office/powerpoint/2010/main" val="165082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1295400" y="685800"/>
            <a:ext cx="4461671" cy="830997"/>
          </a:xfrm>
          <a:prstGeom prst="rect">
            <a:avLst/>
          </a:prstGeom>
          <a:noFill/>
        </p:spPr>
        <p:txBody>
          <a:bodyPr wrap="none" rtlCol="0">
            <a:spAutoFit/>
          </a:bodyPr>
          <a:lstStyle/>
          <a:p>
            <a:r>
              <a:rPr lang="en-AU" sz="4800" b="1" dirty="0">
                <a:solidFill>
                  <a:schemeClr val="tx2">
                    <a:lumMod val="60000"/>
                    <a:lumOff val="40000"/>
                  </a:schemeClr>
                </a:solidFill>
              </a:rPr>
              <a:t>Continental Drift</a:t>
            </a:r>
          </a:p>
        </p:txBody>
      </p:sp>
      <p:sp>
        <p:nvSpPr>
          <p:cNvPr id="3" name="TextBox 2">
            <a:extLst>
              <a:ext uri="{FF2B5EF4-FFF2-40B4-BE49-F238E27FC236}">
                <a16:creationId xmlns:a16="http://schemas.microsoft.com/office/drawing/2014/main" id="{D2C6269D-E4C8-483D-8F3B-CC5AD39EA250}"/>
              </a:ext>
            </a:extLst>
          </p:cNvPr>
          <p:cNvSpPr txBox="1"/>
          <p:nvPr/>
        </p:nvSpPr>
        <p:spPr>
          <a:xfrm>
            <a:off x="533400" y="1905000"/>
            <a:ext cx="8153400" cy="1938992"/>
          </a:xfrm>
          <a:prstGeom prst="rect">
            <a:avLst/>
          </a:prstGeom>
          <a:noFill/>
        </p:spPr>
        <p:txBody>
          <a:bodyPr wrap="square" rtlCol="0">
            <a:spAutoFit/>
          </a:bodyPr>
          <a:lstStyle/>
          <a:p>
            <a:r>
              <a:rPr lang="en-AU" sz="2400" dirty="0">
                <a:solidFill>
                  <a:schemeClr val="bg1"/>
                </a:solidFill>
              </a:rPr>
              <a:t>In 1912 a revolutionary theory was proposed by Alfred Wegener that the continents were once connected to each other.  He called the large land mass Pangaea, and concluded that the continents must of somehow separated and drifted across the oceans.  His theory was called </a:t>
            </a:r>
            <a:r>
              <a:rPr lang="en-AU" sz="2400" b="1" dirty="0">
                <a:solidFill>
                  <a:schemeClr val="accent1">
                    <a:lumMod val="60000"/>
                    <a:lumOff val="40000"/>
                  </a:schemeClr>
                </a:solidFill>
              </a:rPr>
              <a:t>continental drift</a:t>
            </a:r>
            <a:r>
              <a:rPr lang="en-AU" sz="2400" dirty="0">
                <a:solidFill>
                  <a:schemeClr val="bg1"/>
                </a:solidFill>
              </a:rPr>
              <a:t>.</a:t>
            </a:r>
          </a:p>
        </p:txBody>
      </p:sp>
      <p:pic>
        <p:nvPicPr>
          <p:cNvPr id="4" name="Picture 3">
            <a:extLst>
              <a:ext uri="{FF2B5EF4-FFF2-40B4-BE49-F238E27FC236}">
                <a16:creationId xmlns:a16="http://schemas.microsoft.com/office/drawing/2014/main" id="{D86FD501-65EB-4374-82EE-AEF6B93B568A}"/>
              </a:ext>
            </a:extLst>
          </p:cNvPr>
          <p:cNvPicPr>
            <a:picLocks noChangeAspect="1"/>
          </p:cNvPicPr>
          <p:nvPr/>
        </p:nvPicPr>
        <p:blipFill rotWithShape="1">
          <a:blip r:embed="rId2"/>
          <a:srcRect l="28333" t="61250" r="51667" b="13750"/>
          <a:stretch/>
        </p:blipFill>
        <p:spPr>
          <a:xfrm>
            <a:off x="762000" y="3962400"/>
            <a:ext cx="3124200" cy="2603500"/>
          </a:xfrm>
          <a:prstGeom prst="rect">
            <a:avLst/>
          </a:prstGeom>
        </p:spPr>
      </p:pic>
      <p:pic>
        <p:nvPicPr>
          <p:cNvPr id="6" name="Picture 5">
            <a:extLst>
              <a:ext uri="{FF2B5EF4-FFF2-40B4-BE49-F238E27FC236}">
                <a16:creationId xmlns:a16="http://schemas.microsoft.com/office/drawing/2014/main" id="{CB42195C-6403-4600-A58D-E4AA80894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951052"/>
            <a:ext cx="3810000" cy="2614848"/>
          </a:xfrm>
          <a:prstGeom prst="rect">
            <a:avLst/>
          </a:prstGeom>
        </p:spPr>
      </p:pic>
    </p:spTree>
    <p:extLst>
      <p:ext uri="{BB962C8B-B14F-4D97-AF65-F5344CB8AC3E}">
        <p14:creationId xmlns:p14="http://schemas.microsoft.com/office/powerpoint/2010/main" val="6649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A0EEF-B2C7-4034-A84B-F13DDA0208C3}"/>
              </a:ext>
            </a:extLst>
          </p:cNvPr>
          <p:cNvPicPr>
            <a:picLocks noChangeAspect="1"/>
          </p:cNvPicPr>
          <p:nvPr/>
        </p:nvPicPr>
        <p:blipFill rotWithShape="1">
          <a:blip r:embed="rId2"/>
          <a:srcRect l="53333" t="12500" r="28333" b="55000"/>
          <a:stretch/>
        </p:blipFill>
        <p:spPr>
          <a:xfrm>
            <a:off x="4953000" y="1516797"/>
            <a:ext cx="3944847" cy="4662092"/>
          </a:xfrm>
          <a:prstGeom prst="rect">
            <a:avLst/>
          </a:prstGeom>
        </p:spPr>
      </p:pic>
      <p:sp>
        <p:nvSpPr>
          <p:cNvPr id="4" name="TextBox 3">
            <a:extLst>
              <a:ext uri="{FF2B5EF4-FFF2-40B4-BE49-F238E27FC236}">
                <a16:creationId xmlns:a16="http://schemas.microsoft.com/office/drawing/2014/main" id="{061D325C-C701-4424-BE4D-E70DDE0038D2}"/>
              </a:ext>
            </a:extLst>
          </p:cNvPr>
          <p:cNvSpPr txBox="1"/>
          <p:nvPr/>
        </p:nvSpPr>
        <p:spPr>
          <a:xfrm>
            <a:off x="2341164" y="424302"/>
            <a:ext cx="4461671" cy="830997"/>
          </a:xfrm>
          <a:prstGeom prst="rect">
            <a:avLst/>
          </a:prstGeom>
          <a:noFill/>
        </p:spPr>
        <p:txBody>
          <a:bodyPr wrap="none" rtlCol="0">
            <a:spAutoFit/>
          </a:bodyPr>
          <a:lstStyle/>
          <a:p>
            <a:r>
              <a:rPr lang="en-AU" sz="4800" b="1" dirty="0">
                <a:solidFill>
                  <a:schemeClr val="tx2">
                    <a:lumMod val="60000"/>
                    <a:lumOff val="40000"/>
                  </a:schemeClr>
                </a:solidFill>
              </a:rPr>
              <a:t>Continental Drift</a:t>
            </a:r>
          </a:p>
        </p:txBody>
      </p:sp>
      <p:sp>
        <p:nvSpPr>
          <p:cNvPr id="6" name="TextBox 5">
            <a:extLst>
              <a:ext uri="{FF2B5EF4-FFF2-40B4-BE49-F238E27FC236}">
                <a16:creationId xmlns:a16="http://schemas.microsoft.com/office/drawing/2014/main" id="{ECACB0D8-CC80-493B-85E9-ED2568CFC5C6}"/>
              </a:ext>
            </a:extLst>
          </p:cNvPr>
          <p:cNvSpPr txBox="1"/>
          <p:nvPr/>
        </p:nvSpPr>
        <p:spPr>
          <a:xfrm>
            <a:off x="457200" y="1533362"/>
            <a:ext cx="4343400" cy="5262979"/>
          </a:xfrm>
          <a:prstGeom prst="rect">
            <a:avLst/>
          </a:prstGeom>
          <a:noFill/>
        </p:spPr>
        <p:txBody>
          <a:bodyPr wrap="square" rtlCol="0">
            <a:spAutoFit/>
          </a:bodyPr>
          <a:lstStyle/>
          <a:p>
            <a:r>
              <a:rPr lang="en-AU" sz="2400" dirty="0">
                <a:solidFill>
                  <a:schemeClr val="bg1"/>
                </a:solidFill>
              </a:rPr>
              <a:t>Wegener based his theories on two main observations:</a:t>
            </a:r>
          </a:p>
          <a:p>
            <a:endParaRPr lang="en-AU" sz="2400" dirty="0">
              <a:solidFill>
                <a:schemeClr val="bg1"/>
              </a:solidFill>
            </a:endParaRPr>
          </a:p>
          <a:p>
            <a:pPr marL="342900" indent="-342900">
              <a:buFont typeface="Arial" panose="020B0604020202020204" pitchFamily="34" charset="0"/>
              <a:buChar char="•"/>
            </a:pPr>
            <a:r>
              <a:rPr lang="en-AU" sz="2400" dirty="0">
                <a:solidFill>
                  <a:schemeClr val="bg1"/>
                </a:solidFill>
              </a:rPr>
              <a:t>All continents seemed to fit together like a jigsaw;</a:t>
            </a:r>
          </a:p>
          <a:p>
            <a:pPr marL="342900" indent="-342900">
              <a:buFont typeface="Arial" panose="020B0604020202020204" pitchFamily="34" charset="0"/>
              <a:buChar char="•"/>
            </a:pPr>
            <a:endParaRPr lang="en-AU" sz="2400" dirty="0">
              <a:solidFill>
                <a:schemeClr val="bg1"/>
              </a:solidFill>
            </a:endParaRPr>
          </a:p>
          <a:p>
            <a:pPr marL="342900" indent="-342900">
              <a:buFont typeface="Arial" panose="020B0604020202020204" pitchFamily="34" charset="0"/>
              <a:buChar char="•"/>
            </a:pPr>
            <a:r>
              <a:rPr lang="en-AU" sz="2400" dirty="0">
                <a:solidFill>
                  <a:schemeClr val="bg1"/>
                </a:solidFill>
              </a:rPr>
              <a:t>Fossils of the same prehistoric species were found on continents that were a long way apart.</a:t>
            </a:r>
          </a:p>
          <a:p>
            <a:pPr marL="342900" indent="-342900">
              <a:buFont typeface="Arial" panose="020B0604020202020204" pitchFamily="34" charset="0"/>
              <a:buChar char="•"/>
            </a:pPr>
            <a:endParaRPr lang="en-AU" sz="2400" dirty="0">
              <a:solidFill>
                <a:schemeClr val="bg1"/>
              </a:solidFill>
            </a:endParaRPr>
          </a:p>
          <a:p>
            <a:r>
              <a:rPr lang="en-AU" sz="2400" dirty="0">
                <a:solidFill>
                  <a:schemeClr val="bg1"/>
                </a:solidFill>
              </a:rPr>
              <a:t>Therefore if the continents had drifted they had taken fossils with them.</a:t>
            </a:r>
          </a:p>
        </p:txBody>
      </p:sp>
    </p:spTree>
    <p:extLst>
      <p:ext uri="{BB962C8B-B14F-4D97-AF65-F5344CB8AC3E}">
        <p14:creationId xmlns:p14="http://schemas.microsoft.com/office/powerpoint/2010/main" val="132715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1295400" y="685800"/>
            <a:ext cx="5004255" cy="830997"/>
          </a:xfrm>
          <a:prstGeom prst="rect">
            <a:avLst/>
          </a:prstGeom>
          <a:noFill/>
        </p:spPr>
        <p:txBody>
          <a:bodyPr wrap="none" rtlCol="0">
            <a:spAutoFit/>
          </a:bodyPr>
          <a:lstStyle/>
          <a:p>
            <a:r>
              <a:rPr lang="en-AU" sz="4800" b="1" dirty="0">
                <a:solidFill>
                  <a:schemeClr val="tx2">
                    <a:lumMod val="60000"/>
                    <a:lumOff val="40000"/>
                  </a:schemeClr>
                </a:solidFill>
              </a:rPr>
              <a:t>Seafloor Spreading</a:t>
            </a:r>
          </a:p>
        </p:txBody>
      </p:sp>
      <p:sp>
        <p:nvSpPr>
          <p:cNvPr id="3" name="TextBox 2">
            <a:extLst>
              <a:ext uri="{FF2B5EF4-FFF2-40B4-BE49-F238E27FC236}">
                <a16:creationId xmlns:a16="http://schemas.microsoft.com/office/drawing/2014/main" id="{311DEF48-EFF8-46E0-96F2-58DB5C229EBE}"/>
              </a:ext>
            </a:extLst>
          </p:cNvPr>
          <p:cNvSpPr txBox="1"/>
          <p:nvPr/>
        </p:nvSpPr>
        <p:spPr>
          <a:xfrm>
            <a:off x="495300" y="1581835"/>
            <a:ext cx="8153400" cy="1569660"/>
          </a:xfrm>
          <a:prstGeom prst="rect">
            <a:avLst/>
          </a:prstGeom>
          <a:noFill/>
        </p:spPr>
        <p:txBody>
          <a:bodyPr wrap="square" rtlCol="0">
            <a:spAutoFit/>
          </a:bodyPr>
          <a:lstStyle/>
          <a:p>
            <a:r>
              <a:rPr lang="en-AU" sz="2400" dirty="0">
                <a:solidFill>
                  <a:schemeClr val="bg1"/>
                </a:solidFill>
              </a:rPr>
              <a:t>In 1872, scientists were surveying the ocean floor for an undersea telegraph cable to be laid between North America and Europe.  In the middle of the Atlantic Ocean they discovered a large mountain ridge that extended a long way south.  </a:t>
            </a:r>
          </a:p>
        </p:txBody>
      </p:sp>
      <p:pic>
        <p:nvPicPr>
          <p:cNvPr id="5" name="Picture 4">
            <a:extLst>
              <a:ext uri="{FF2B5EF4-FFF2-40B4-BE49-F238E27FC236}">
                <a16:creationId xmlns:a16="http://schemas.microsoft.com/office/drawing/2014/main" id="{1DD8F85F-0DB6-44BF-AC49-0CC953BE7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16533"/>
            <a:ext cx="5295900" cy="3146079"/>
          </a:xfrm>
          <a:prstGeom prst="rect">
            <a:avLst/>
          </a:prstGeom>
        </p:spPr>
      </p:pic>
      <p:sp>
        <p:nvSpPr>
          <p:cNvPr id="6" name="Rectangle 5">
            <a:extLst>
              <a:ext uri="{FF2B5EF4-FFF2-40B4-BE49-F238E27FC236}">
                <a16:creationId xmlns:a16="http://schemas.microsoft.com/office/drawing/2014/main" id="{DC616CD0-FD78-4423-95BE-D0ED69D86BFC}"/>
              </a:ext>
            </a:extLst>
          </p:cNvPr>
          <p:cNvSpPr/>
          <p:nvPr/>
        </p:nvSpPr>
        <p:spPr>
          <a:xfrm>
            <a:off x="495300" y="3151494"/>
            <a:ext cx="2933700" cy="2308324"/>
          </a:xfrm>
          <a:prstGeom prst="rect">
            <a:avLst/>
          </a:prstGeom>
        </p:spPr>
        <p:txBody>
          <a:bodyPr wrap="square">
            <a:spAutoFit/>
          </a:bodyPr>
          <a:lstStyle/>
          <a:p>
            <a:r>
              <a:rPr lang="en-AU" sz="2400" dirty="0">
                <a:solidFill>
                  <a:schemeClr val="bg1"/>
                </a:solidFill>
              </a:rPr>
              <a:t>In 1925 German scientists used sonar (echo sounding) to confirm that this ridge ran the entire length of the Atlantic Ocean.</a:t>
            </a:r>
            <a:endParaRPr lang="en-AU" sz="2400" dirty="0"/>
          </a:p>
        </p:txBody>
      </p:sp>
    </p:spTree>
    <p:extLst>
      <p:ext uri="{BB962C8B-B14F-4D97-AF65-F5344CB8AC3E}">
        <p14:creationId xmlns:p14="http://schemas.microsoft.com/office/powerpoint/2010/main" val="1713334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B020DE-2CBA-4583-9475-3DBD6417D13C}"/>
              </a:ext>
            </a:extLst>
          </p:cNvPr>
          <p:cNvPicPr>
            <a:picLocks noChangeAspect="1"/>
          </p:cNvPicPr>
          <p:nvPr/>
        </p:nvPicPr>
        <p:blipFill>
          <a:blip r:embed="rId2"/>
          <a:stretch>
            <a:fillRect/>
          </a:stretch>
        </p:blipFill>
        <p:spPr>
          <a:xfrm>
            <a:off x="85519" y="4355306"/>
            <a:ext cx="4715081" cy="2062848"/>
          </a:xfrm>
          <a:prstGeom prst="rect">
            <a:avLst/>
          </a:prstGeom>
        </p:spPr>
      </p:pic>
      <p:sp>
        <p:nvSpPr>
          <p:cNvPr id="2" name="TextBox 1">
            <a:extLst>
              <a:ext uri="{FF2B5EF4-FFF2-40B4-BE49-F238E27FC236}">
                <a16:creationId xmlns:a16="http://schemas.microsoft.com/office/drawing/2014/main" id="{4BE5191D-33FF-4F47-896F-8F4212B2A1F2}"/>
              </a:ext>
            </a:extLst>
          </p:cNvPr>
          <p:cNvSpPr txBox="1"/>
          <p:nvPr/>
        </p:nvSpPr>
        <p:spPr>
          <a:xfrm>
            <a:off x="1295400" y="685800"/>
            <a:ext cx="5004255" cy="830997"/>
          </a:xfrm>
          <a:prstGeom prst="rect">
            <a:avLst/>
          </a:prstGeom>
          <a:noFill/>
        </p:spPr>
        <p:txBody>
          <a:bodyPr wrap="none" rtlCol="0">
            <a:spAutoFit/>
          </a:bodyPr>
          <a:lstStyle/>
          <a:p>
            <a:r>
              <a:rPr lang="en-AU" sz="4800" b="1" dirty="0">
                <a:solidFill>
                  <a:schemeClr val="tx2">
                    <a:lumMod val="60000"/>
                    <a:lumOff val="40000"/>
                  </a:schemeClr>
                </a:solidFill>
              </a:rPr>
              <a:t>Seafloor Spreading</a:t>
            </a:r>
          </a:p>
        </p:txBody>
      </p:sp>
      <p:sp>
        <p:nvSpPr>
          <p:cNvPr id="3" name="TextBox 2">
            <a:extLst>
              <a:ext uri="{FF2B5EF4-FFF2-40B4-BE49-F238E27FC236}">
                <a16:creationId xmlns:a16="http://schemas.microsoft.com/office/drawing/2014/main" id="{311DEF48-EFF8-46E0-96F2-58DB5C229EBE}"/>
              </a:ext>
            </a:extLst>
          </p:cNvPr>
          <p:cNvSpPr txBox="1"/>
          <p:nvPr/>
        </p:nvSpPr>
        <p:spPr>
          <a:xfrm>
            <a:off x="495300" y="1581835"/>
            <a:ext cx="8153400" cy="2462213"/>
          </a:xfrm>
          <a:prstGeom prst="rect">
            <a:avLst/>
          </a:prstGeom>
          <a:noFill/>
        </p:spPr>
        <p:txBody>
          <a:bodyPr wrap="square" rtlCol="0">
            <a:spAutoFit/>
          </a:bodyPr>
          <a:lstStyle/>
          <a:p>
            <a:r>
              <a:rPr lang="en-AU" sz="2200" dirty="0">
                <a:solidFill>
                  <a:schemeClr val="bg1"/>
                </a:solidFill>
              </a:rPr>
              <a:t>By 1953, the ridges were found to have a series of huge cracks along them.  The cracks are called rifts, and so the system was named the Great Global Rift system. In 1962, </a:t>
            </a:r>
            <a:r>
              <a:rPr lang="en-AU" sz="2200" b="1" dirty="0">
                <a:solidFill>
                  <a:schemeClr val="bg1"/>
                </a:solidFill>
              </a:rPr>
              <a:t>Harry Hess </a:t>
            </a:r>
            <a:r>
              <a:rPr lang="en-AU" sz="2200" dirty="0">
                <a:solidFill>
                  <a:schemeClr val="bg1"/>
                </a:solidFill>
              </a:rPr>
              <a:t>(American geologist) used sonar to map the Pacific Ocean  and found many flat-topped mountains under water.  He proposed that new rocky crust was being formed at the ocean ridges and spreading outwards.  This process was later called </a:t>
            </a:r>
            <a:r>
              <a:rPr lang="en-AU" sz="2200" dirty="0">
                <a:solidFill>
                  <a:schemeClr val="tx2">
                    <a:lumMod val="60000"/>
                    <a:lumOff val="40000"/>
                  </a:schemeClr>
                </a:solidFill>
              </a:rPr>
              <a:t>seafloor spreading</a:t>
            </a:r>
            <a:r>
              <a:rPr lang="en-AU" sz="2200" dirty="0">
                <a:solidFill>
                  <a:schemeClr val="bg1"/>
                </a:solidFill>
              </a:rPr>
              <a:t>. </a:t>
            </a:r>
          </a:p>
        </p:txBody>
      </p:sp>
      <p:pic>
        <p:nvPicPr>
          <p:cNvPr id="4" name="Picture 3">
            <a:extLst>
              <a:ext uri="{FF2B5EF4-FFF2-40B4-BE49-F238E27FC236}">
                <a16:creationId xmlns:a16="http://schemas.microsoft.com/office/drawing/2014/main" id="{AE830013-9FBA-47DA-B85B-68F376D60FBA}"/>
              </a:ext>
            </a:extLst>
          </p:cNvPr>
          <p:cNvPicPr>
            <a:picLocks noChangeAspect="1"/>
          </p:cNvPicPr>
          <p:nvPr/>
        </p:nvPicPr>
        <p:blipFill rotWithShape="1">
          <a:blip r:embed="rId3"/>
          <a:srcRect l="11667" t="36667" r="70000" b="42000"/>
          <a:stretch/>
        </p:blipFill>
        <p:spPr>
          <a:xfrm>
            <a:off x="4943681" y="3756709"/>
            <a:ext cx="4114800" cy="2992582"/>
          </a:xfrm>
          <a:prstGeom prst="rect">
            <a:avLst/>
          </a:prstGeom>
        </p:spPr>
      </p:pic>
    </p:spTree>
    <p:extLst>
      <p:ext uri="{BB962C8B-B14F-4D97-AF65-F5344CB8AC3E}">
        <p14:creationId xmlns:p14="http://schemas.microsoft.com/office/powerpoint/2010/main" val="78383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6098914" cy="769441"/>
          </a:xfrm>
          <a:prstGeom prst="rect">
            <a:avLst/>
          </a:prstGeom>
          <a:noFill/>
        </p:spPr>
        <p:txBody>
          <a:bodyPr wrap="none" rtlCol="0">
            <a:spAutoFit/>
          </a:bodyPr>
          <a:lstStyle/>
          <a:p>
            <a:r>
              <a:rPr lang="en-AU" sz="4400" b="1" dirty="0">
                <a:solidFill>
                  <a:schemeClr val="tx2">
                    <a:lumMod val="60000"/>
                    <a:lumOff val="40000"/>
                  </a:schemeClr>
                </a:solidFill>
              </a:rPr>
              <a:t>Support for Hess’s theory</a:t>
            </a:r>
          </a:p>
        </p:txBody>
      </p:sp>
      <p:sp>
        <p:nvSpPr>
          <p:cNvPr id="3" name="TextBox 2">
            <a:extLst>
              <a:ext uri="{FF2B5EF4-FFF2-40B4-BE49-F238E27FC236}">
                <a16:creationId xmlns:a16="http://schemas.microsoft.com/office/drawing/2014/main" id="{E475D2A0-F387-41B1-9426-E829C3EA9644}"/>
              </a:ext>
            </a:extLst>
          </p:cNvPr>
          <p:cNvSpPr txBox="1"/>
          <p:nvPr/>
        </p:nvSpPr>
        <p:spPr>
          <a:xfrm>
            <a:off x="495300" y="1581835"/>
            <a:ext cx="8153400" cy="2123658"/>
          </a:xfrm>
          <a:prstGeom prst="rect">
            <a:avLst/>
          </a:prstGeom>
          <a:noFill/>
        </p:spPr>
        <p:txBody>
          <a:bodyPr wrap="square" rtlCol="0">
            <a:spAutoFit/>
          </a:bodyPr>
          <a:lstStyle/>
          <a:p>
            <a:r>
              <a:rPr lang="en-AU" sz="2200" dirty="0">
                <a:solidFill>
                  <a:schemeClr val="bg1"/>
                </a:solidFill>
              </a:rPr>
              <a:t>The theory of seafloor spreading proposed by Hess is supported by three important pieces of evidence:</a:t>
            </a:r>
          </a:p>
          <a:p>
            <a:endParaRPr lang="en-AU" sz="2200" dirty="0">
              <a:solidFill>
                <a:schemeClr val="bg1"/>
              </a:solidFill>
            </a:endParaRPr>
          </a:p>
          <a:p>
            <a:pPr marL="342900" indent="-342900">
              <a:buFont typeface="Arial" panose="020B0604020202020204" pitchFamily="34" charset="0"/>
              <a:buChar char="•"/>
            </a:pPr>
            <a:r>
              <a:rPr lang="en-AU" sz="2200" dirty="0">
                <a:solidFill>
                  <a:schemeClr val="bg1"/>
                </a:solidFill>
              </a:rPr>
              <a:t>Magnetic stripping</a:t>
            </a:r>
          </a:p>
          <a:p>
            <a:pPr marL="342900" indent="-342900">
              <a:buFont typeface="Arial" panose="020B0604020202020204" pitchFamily="34" charset="0"/>
              <a:buChar char="•"/>
            </a:pPr>
            <a:r>
              <a:rPr lang="en-AU" sz="2200" dirty="0">
                <a:solidFill>
                  <a:schemeClr val="bg1"/>
                </a:solidFill>
              </a:rPr>
              <a:t>Age of the sea floor</a:t>
            </a:r>
          </a:p>
          <a:p>
            <a:pPr marL="342900" indent="-342900">
              <a:buFont typeface="Arial" panose="020B0604020202020204" pitchFamily="34" charset="0"/>
              <a:buChar char="•"/>
            </a:pPr>
            <a:r>
              <a:rPr lang="en-AU" sz="2200" dirty="0">
                <a:solidFill>
                  <a:schemeClr val="bg1"/>
                </a:solidFill>
              </a:rPr>
              <a:t>Sediment thickness</a:t>
            </a:r>
          </a:p>
        </p:txBody>
      </p:sp>
    </p:spTree>
    <p:extLst>
      <p:ext uri="{BB962C8B-B14F-4D97-AF65-F5344CB8AC3E}">
        <p14:creationId xmlns:p14="http://schemas.microsoft.com/office/powerpoint/2010/main" val="251467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6098914" cy="769441"/>
          </a:xfrm>
          <a:prstGeom prst="rect">
            <a:avLst/>
          </a:prstGeom>
          <a:noFill/>
        </p:spPr>
        <p:txBody>
          <a:bodyPr wrap="none" rtlCol="0">
            <a:spAutoFit/>
          </a:bodyPr>
          <a:lstStyle/>
          <a:p>
            <a:r>
              <a:rPr lang="en-AU" sz="4400" b="1" dirty="0">
                <a:solidFill>
                  <a:schemeClr val="tx2">
                    <a:lumMod val="60000"/>
                    <a:lumOff val="40000"/>
                  </a:schemeClr>
                </a:solidFill>
              </a:rPr>
              <a:t>Support for Hess’s theory</a:t>
            </a:r>
          </a:p>
        </p:txBody>
      </p:sp>
      <p:sp>
        <p:nvSpPr>
          <p:cNvPr id="3" name="TextBox 2">
            <a:extLst>
              <a:ext uri="{FF2B5EF4-FFF2-40B4-BE49-F238E27FC236}">
                <a16:creationId xmlns:a16="http://schemas.microsoft.com/office/drawing/2014/main" id="{E475D2A0-F387-41B1-9426-E829C3EA9644}"/>
              </a:ext>
            </a:extLst>
          </p:cNvPr>
          <p:cNvSpPr txBox="1"/>
          <p:nvPr/>
        </p:nvSpPr>
        <p:spPr>
          <a:xfrm>
            <a:off x="488674" y="1313718"/>
            <a:ext cx="8153400" cy="2462213"/>
          </a:xfrm>
          <a:prstGeom prst="rect">
            <a:avLst/>
          </a:prstGeom>
          <a:noFill/>
        </p:spPr>
        <p:txBody>
          <a:bodyPr wrap="square" rtlCol="0">
            <a:spAutoFit/>
          </a:bodyPr>
          <a:lstStyle/>
          <a:p>
            <a:r>
              <a:rPr lang="en-AU" sz="2200" b="1" dirty="0">
                <a:solidFill>
                  <a:schemeClr val="tx2">
                    <a:lumMod val="60000"/>
                    <a:lumOff val="40000"/>
                  </a:schemeClr>
                </a:solidFill>
              </a:rPr>
              <a:t>Magnetic striping</a:t>
            </a:r>
          </a:p>
          <a:p>
            <a:r>
              <a:rPr lang="en-AU" sz="2200" dirty="0">
                <a:solidFill>
                  <a:schemeClr val="bg1"/>
                </a:solidFill>
              </a:rPr>
              <a:t>Magnetic iron oxide mineral called magnetite is found in many rocks.  Magnetite has a north-seeking pole and a south-seeking pole, just like a compass needle which can be detected with a device called a magnetometer.  The patters of strips of rocks with alternating magnetism are called magnetic stripping.  New sea floor was being added equally on each side of the ridge.</a:t>
            </a:r>
          </a:p>
        </p:txBody>
      </p:sp>
      <p:pic>
        <p:nvPicPr>
          <p:cNvPr id="4" name="Picture 3">
            <a:extLst>
              <a:ext uri="{FF2B5EF4-FFF2-40B4-BE49-F238E27FC236}">
                <a16:creationId xmlns:a16="http://schemas.microsoft.com/office/drawing/2014/main" id="{F270A7A7-3DB8-4E85-8C07-87074076CDD9}"/>
              </a:ext>
            </a:extLst>
          </p:cNvPr>
          <p:cNvPicPr>
            <a:picLocks noChangeAspect="1"/>
          </p:cNvPicPr>
          <p:nvPr/>
        </p:nvPicPr>
        <p:blipFill rotWithShape="1">
          <a:blip r:embed="rId2"/>
          <a:srcRect l="30000" t="23333" r="52500" b="44667"/>
          <a:stretch/>
        </p:blipFill>
        <p:spPr>
          <a:xfrm>
            <a:off x="1676400" y="3810000"/>
            <a:ext cx="2590800" cy="2960914"/>
          </a:xfrm>
          <a:prstGeom prst="rect">
            <a:avLst/>
          </a:prstGeom>
        </p:spPr>
      </p:pic>
      <p:pic>
        <p:nvPicPr>
          <p:cNvPr id="5" name="Picture 4">
            <a:extLst>
              <a:ext uri="{FF2B5EF4-FFF2-40B4-BE49-F238E27FC236}">
                <a16:creationId xmlns:a16="http://schemas.microsoft.com/office/drawing/2014/main" id="{5EBE5A3A-4DF7-4452-B7F2-94E7537C66B7}"/>
              </a:ext>
            </a:extLst>
          </p:cNvPr>
          <p:cNvPicPr>
            <a:picLocks noChangeAspect="1"/>
          </p:cNvPicPr>
          <p:nvPr/>
        </p:nvPicPr>
        <p:blipFill rotWithShape="1">
          <a:blip r:embed="rId2"/>
          <a:srcRect l="52500" t="32666" r="29135" b="40667"/>
          <a:stretch/>
        </p:blipFill>
        <p:spPr>
          <a:xfrm>
            <a:off x="4565374" y="3810000"/>
            <a:ext cx="3283226" cy="2979572"/>
          </a:xfrm>
          <a:prstGeom prst="rect">
            <a:avLst/>
          </a:prstGeom>
        </p:spPr>
      </p:pic>
    </p:spTree>
    <p:extLst>
      <p:ext uri="{BB962C8B-B14F-4D97-AF65-F5344CB8AC3E}">
        <p14:creationId xmlns:p14="http://schemas.microsoft.com/office/powerpoint/2010/main" val="5188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6638869" cy="830997"/>
          </a:xfrm>
          <a:prstGeom prst="rect">
            <a:avLst/>
          </a:prstGeom>
          <a:noFill/>
        </p:spPr>
        <p:txBody>
          <a:bodyPr wrap="none" rtlCol="0">
            <a:spAutoFit/>
          </a:bodyPr>
          <a:lstStyle/>
          <a:p>
            <a:r>
              <a:rPr lang="en-AU" sz="4800" b="1" dirty="0">
                <a:solidFill>
                  <a:schemeClr val="tx2">
                    <a:lumMod val="60000"/>
                    <a:lumOff val="40000"/>
                  </a:schemeClr>
                </a:solidFill>
              </a:rPr>
              <a:t>Support for Hess’s theory</a:t>
            </a:r>
          </a:p>
        </p:txBody>
      </p:sp>
      <p:sp>
        <p:nvSpPr>
          <p:cNvPr id="3" name="TextBox 2">
            <a:extLst>
              <a:ext uri="{FF2B5EF4-FFF2-40B4-BE49-F238E27FC236}">
                <a16:creationId xmlns:a16="http://schemas.microsoft.com/office/drawing/2014/main" id="{4ED694EE-2D13-40DF-A4A2-30CEC3955F11}"/>
              </a:ext>
            </a:extLst>
          </p:cNvPr>
          <p:cNvSpPr txBox="1"/>
          <p:nvPr/>
        </p:nvSpPr>
        <p:spPr>
          <a:xfrm>
            <a:off x="495300" y="1456491"/>
            <a:ext cx="8153400" cy="1446550"/>
          </a:xfrm>
          <a:prstGeom prst="rect">
            <a:avLst/>
          </a:prstGeom>
          <a:noFill/>
        </p:spPr>
        <p:txBody>
          <a:bodyPr wrap="square" rtlCol="0">
            <a:spAutoFit/>
          </a:bodyPr>
          <a:lstStyle/>
          <a:p>
            <a:r>
              <a:rPr lang="en-AU" sz="2200" b="1" dirty="0">
                <a:solidFill>
                  <a:schemeClr val="tx2">
                    <a:lumMod val="60000"/>
                    <a:lumOff val="40000"/>
                  </a:schemeClr>
                </a:solidFill>
              </a:rPr>
              <a:t>Age of the sea floor</a:t>
            </a:r>
          </a:p>
          <a:p>
            <a:r>
              <a:rPr lang="en-AU" sz="2200" dirty="0">
                <a:solidFill>
                  <a:schemeClr val="bg1"/>
                </a:solidFill>
              </a:rPr>
              <a:t>The further the rocks of the sea floor were from the ridges, the older they were – which is exactly what we should expect if new rocks form near the mid-ocean ridge and move outwards away from it.</a:t>
            </a:r>
          </a:p>
        </p:txBody>
      </p:sp>
      <p:sp>
        <p:nvSpPr>
          <p:cNvPr id="4" name="TextBox 3">
            <a:extLst>
              <a:ext uri="{FF2B5EF4-FFF2-40B4-BE49-F238E27FC236}">
                <a16:creationId xmlns:a16="http://schemas.microsoft.com/office/drawing/2014/main" id="{9E4FF1D0-EAB8-446D-A199-7CD757BAE2DE}"/>
              </a:ext>
            </a:extLst>
          </p:cNvPr>
          <p:cNvSpPr txBox="1"/>
          <p:nvPr/>
        </p:nvSpPr>
        <p:spPr>
          <a:xfrm>
            <a:off x="495300" y="3231685"/>
            <a:ext cx="8153400" cy="1785104"/>
          </a:xfrm>
          <a:prstGeom prst="rect">
            <a:avLst/>
          </a:prstGeom>
          <a:noFill/>
        </p:spPr>
        <p:txBody>
          <a:bodyPr wrap="square" rtlCol="0">
            <a:spAutoFit/>
          </a:bodyPr>
          <a:lstStyle/>
          <a:p>
            <a:r>
              <a:rPr lang="en-AU" sz="2200" b="1" dirty="0">
                <a:solidFill>
                  <a:schemeClr val="tx2">
                    <a:lumMod val="60000"/>
                    <a:lumOff val="40000"/>
                  </a:schemeClr>
                </a:solidFill>
              </a:rPr>
              <a:t>Sediment thickness</a:t>
            </a:r>
          </a:p>
          <a:p>
            <a:r>
              <a:rPr lang="en-AU" sz="2200" dirty="0">
                <a:solidFill>
                  <a:schemeClr val="bg1"/>
                </a:solidFill>
              </a:rPr>
              <a:t>The sedimentary rock layers on the ocean floor become thicker As you move away from the ridges.  This was interpreted by geologists as showing that sediments had been falling for longer on the rocks on the sea floor furthest from the ridges.</a:t>
            </a:r>
          </a:p>
        </p:txBody>
      </p:sp>
    </p:spTree>
    <p:extLst>
      <p:ext uri="{BB962C8B-B14F-4D97-AF65-F5344CB8AC3E}">
        <p14:creationId xmlns:p14="http://schemas.microsoft.com/office/powerpoint/2010/main" val="3211501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191D-33FF-4F47-896F-8F4212B2A1F2}"/>
              </a:ext>
            </a:extLst>
          </p:cNvPr>
          <p:cNvSpPr txBox="1"/>
          <p:nvPr/>
        </p:nvSpPr>
        <p:spPr>
          <a:xfrm>
            <a:off x="381000" y="457200"/>
            <a:ext cx="3956211" cy="830997"/>
          </a:xfrm>
          <a:prstGeom prst="rect">
            <a:avLst/>
          </a:prstGeom>
          <a:noFill/>
        </p:spPr>
        <p:txBody>
          <a:bodyPr wrap="none" rtlCol="0">
            <a:spAutoFit/>
          </a:bodyPr>
          <a:lstStyle/>
          <a:p>
            <a:r>
              <a:rPr lang="en-AU" sz="4800" b="1" dirty="0">
                <a:solidFill>
                  <a:schemeClr val="tx2">
                    <a:lumMod val="60000"/>
                    <a:lumOff val="40000"/>
                  </a:schemeClr>
                </a:solidFill>
              </a:rPr>
              <a:t>Tectonic Plates</a:t>
            </a:r>
          </a:p>
        </p:txBody>
      </p:sp>
      <p:sp>
        <p:nvSpPr>
          <p:cNvPr id="3" name="TextBox 2">
            <a:extLst>
              <a:ext uri="{FF2B5EF4-FFF2-40B4-BE49-F238E27FC236}">
                <a16:creationId xmlns:a16="http://schemas.microsoft.com/office/drawing/2014/main" id="{938106AD-B890-4369-8DCF-BA462D677186}"/>
              </a:ext>
            </a:extLst>
          </p:cNvPr>
          <p:cNvSpPr txBox="1"/>
          <p:nvPr/>
        </p:nvSpPr>
        <p:spPr>
          <a:xfrm>
            <a:off x="495300" y="1456491"/>
            <a:ext cx="8153400" cy="2123658"/>
          </a:xfrm>
          <a:prstGeom prst="rect">
            <a:avLst/>
          </a:prstGeom>
          <a:noFill/>
        </p:spPr>
        <p:txBody>
          <a:bodyPr wrap="square" rtlCol="0">
            <a:spAutoFit/>
          </a:bodyPr>
          <a:lstStyle/>
          <a:p>
            <a:r>
              <a:rPr lang="en-AU" sz="2200" dirty="0">
                <a:solidFill>
                  <a:schemeClr val="bg1"/>
                </a:solidFill>
              </a:rPr>
              <a:t>The picture that scientists have now of Earth’s structure supports Wegener’s original view of continental drift.  Earth’s outermost layer is called the </a:t>
            </a:r>
            <a:r>
              <a:rPr lang="en-AU" sz="2200" dirty="0">
                <a:solidFill>
                  <a:schemeClr val="tx2">
                    <a:lumMod val="60000"/>
                    <a:lumOff val="40000"/>
                  </a:schemeClr>
                </a:solidFill>
              </a:rPr>
              <a:t>crust</a:t>
            </a:r>
            <a:r>
              <a:rPr lang="en-AU" sz="2200" dirty="0">
                <a:solidFill>
                  <a:schemeClr val="bg1"/>
                </a:solidFill>
              </a:rPr>
              <a:t> – it’s the layer that we humans and all animal life can be found on.  I varies in thickness but is about 5 km deep under the oceans to about 30 km under the continents.  Each section is known as a </a:t>
            </a:r>
            <a:r>
              <a:rPr lang="en-AU" sz="2200" dirty="0">
                <a:solidFill>
                  <a:schemeClr val="tx2">
                    <a:lumMod val="60000"/>
                    <a:lumOff val="40000"/>
                  </a:schemeClr>
                </a:solidFill>
              </a:rPr>
              <a:t>tectonic plate</a:t>
            </a:r>
            <a:r>
              <a:rPr lang="en-AU" sz="2200" dirty="0">
                <a:solidFill>
                  <a:schemeClr val="bg1"/>
                </a:solidFill>
              </a:rPr>
              <a:t>.</a:t>
            </a:r>
          </a:p>
        </p:txBody>
      </p:sp>
      <p:pic>
        <p:nvPicPr>
          <p:cNvPr id="4" name="Picture 3">
            <a:extLst>
              <a:ext uri="{FF2B5EF4-FFF2-40B4-BE49-F238E27FC236}">
                <a16:creationId xmlns:a16="http://schemas.microsoft.com/office/drawing/2014/main" id="{36ADCF2F-2780-477A-B546-598F4CB7CDD0}"/>
              </a:ext>
            </a:extLst>
          </p:cNvPr>
          <p:cNvPicPr>
            <a:picLocks noChangeAspect="1"/>
          </p:cNvPicPr>
          <p:nvPr/>
        </p:nvPicPr>
        <p:blipFill>
          <a:blip r:embed="rId2"/>
          <a:stretch>
            <a:fillRect/>
          </a:stretch>
        </p:blipFill>
        <p:spPr>
          <a:xfrm>
            <a:off x="3221904" y="3429000"/>
            <a:ext cx="4779095" cy="3280372"/>
          </a:xfrm>
          <a:prstGeom prst="rect">
            <a:avLst/>
          </a:prstGeom>
        </p:spPr>
      </p:pic>
    </p:spTree>
    <p:extLst>
      <p:ext uri="{BB962C8B-B14F-4D97-AF65-F5344CB8AC3E}">
        <p14:creationId xmlns:p14="http://schemas.microsoft.com/office/powerpoint/2010/main" val="167552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594</Words>
  <Application>Microsoft Office PowerPoint</Application>
  <PresentationFormat>On-screen Show (4:3)</PresentationFormat>
  <Paragraphs>35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40</cp:revision>
  <dcterms:created xsi:type="dcterms:W3CDTF">2019-02-04T07:25:17Z</dcterms:created>
  <dcterms:modified xsi:type="dcterms:W3CDTF">2019-05-22T22:55:42Z</dcterms:modified>
</cp:coreProperties>
</file>