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76" r:id="rId4"/>
    <p:sldId id="275" r:id="rId5"/>
    <p:sldId id="267" r:id="rId6"/>
    <p:sldId id="278" r:id="rId7"/>
    <p:sldId id="277" r:id="rId8"/>
    <p:sldId id="279"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9" d="100"/>
          <a:sy n="99" d="100"/>
        </p:scale>
        <p:origin x="264"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8D22CD09-6DC8-4214-8173-F62D285C792D}" type="datetimeFigureOut">
              <a:rPr lang="en-AU" smtClean="0"/>
              <a:t>29/05/2019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4136226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D22CD09-6DC8-4214-8173-F62D285C792D}" type="datetimeFigureOut">
              <a:rPr lang="en-AU" smtClean="0"/>
              <a:t>29/05/2019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3871767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D22CD09-6DC8-4214-8173-F62D285C792D}" type="datetimeFigureOut">
              <a:rPr lang="en-AU" smtClean="0"/>
              <a:t>29/05/2019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2470136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D22CD09-6DC8-4214-8173-F62D285C792D}" type="datetimeFigureOut">
              <a:rPr lang="en-AU" smtClean="0"/>
              <a:t>29/05/2019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2501642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22CD09-6DC8-4214-8173-F62D285C792D}" type="datetimeFigureOut">
              <a:rPr lang="en-AU" smtClean="0"/>
              <a:t>29/05/2019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3741492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8D22CD09-6DC8-4214-8173-F62D285C792D}" type="datetimeFigureOut">
              <a:rPr lang="en-AU" smtClean="0"/>
              <a:t>29/05/2019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4061410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8D22CD09-6DC8-4214-8173-F62D285C792D}" type="datetimeFigureOut">
              <a:rPr lang="en-AU" smtClean="0"/>
              <a:t>29/05/2019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2480316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8D22CD09-6DC8-4214-8173-F62D285C792D}" type="datetimeFigureOut">
              <a:rPr lang="en-AU" smtClean="0"/>
              <a:t>29/05/2019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2335417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22CD09-6DC8-4214-8173-F62D285C792D}" type="datetimeFigureOut">
              <a:rPr lang="en-AU" smtClean="0"/>
              <a:t>29/05/2019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4154515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22CD09-6DC8-4214-8173-F62D285C792D}" type="datetimeFigureOut">
              <a:rPr lang="en-AU" smtClean="0"/>
              <a:t>29/05/2019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1716532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22CD09-6DC8-4214-8173-F62D285C792D}" type="datetimeFigureOut">
              <a:rPr lang="en-AU" smtClean="0"/>
              <a:t>29/05/2019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1159940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22CD09-6DC8-4214-8173-F62D285C792D}" type="datetimeFigureOut">
              <a:rPr lang="en-AU" smtClean="0"/>
              <a:t>29/05/2019</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871688-A3AB-4ADE-924B-211A5DE6AF52}" type="slidenum">
              <a:rPr lang="en-AU" smtClean="0"/>
              <a:t>‹#›</a:t>
            </a:fld>
            <a:endParaRPr lang="en-AU"/>
          </a:p>
        </p:txBody>
      </p:sp>
    </p:spTree>
    <p:extLst>
      <p:ext uri="{BB962C8B-B14F-4D97-AF65-F5344CB8AC3E}">
        <p14:creationId xmlns:p14="http://schemas.microsoft.com/office/powerpoint/2010/main" val="15172583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google.com.au/url?sa=i&amp;rct=j&amp;q=&amp;esrc=s&amp;source=images&amp;cd=&amp;ved=2ahUKEwjivYbkmL7iAhUCfisKHYFRDpcQjRx6BAgBEAU&amp;url=https://www.youtube.com/watch?v%3D9bizykuQjfg&amp;psig=AOvVaw2mkHysGbYkWS-G_SPPMbMN&amp;ust=1559131791720828"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popularmechanics.com/science/archaeology/a23709900/mount-vesuvius-caused-romans-heads-to-explode/"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google.com.au/url?sa=i&amp;rct=j&amp;q=&amp;esrc=s&amp;source=images&amp;cd=&amp;ved=2ahUKEwiDhIGcnL7iAhVMOSsKHajtDeYQjRx6BAgBEAU&amp;url=https://www.cccarto.com/volcano/&amp;psig=AOvVaw3mgOfPPYfBpqU8STMdxzVo&amp;ust=1559132729094229" TargetMode="Externa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hyperlink" Target="https://www.google.com.au/url?sa=i&amp;rct=j&amp;q=&amp;esrc=s&amp;source=images&amp;cd=&amp;ved=2ahUKEwjolefZnL7iAhUbWX0KHb1rDCYQjRx6BAgBEAU&amp;url=https://www.quora.com/How-are-volcanoes-formed-under-the-sea&amp;psig=AOvVaw2Y4YaYD7TJREdoz2ULAurP&amp;ust=1559132824803479"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google.com.au/url?sa=i&amp;rct=j&amp;q=&amp;esrc=s&amp;source=images&amp;cd=&amp;ved=2ahUKEwjGnaX2nb7iAhWPV30KHUjTAf4QjRx6BAgBEAU&amp;url=https://www.nature.com/articles/d41586-018-04258-2&amp;psig=AOvVaw2TKQqYdyVI7m6b41G8sN5K&amp;ust=1559133195217746"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google.com.au/url?sa=i&amp;rct=j&amp;q=&amp;esrc=s&amp;source=images&amp;cd=&amp;ved=2ahUKEwis-rSBn77iAhVTfX0KHbLWCy8QjRx6BAgBEAU&amp;url=https://www.instructables.com/id/This-Seismometer-is-no-toy/&amp;psig=AOvVaw3TYu-60XuvU6S1WUVU63-h&amp;ust=1559133469464590" TargetMode="Externa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https://www.google.com.au/url?sa=i&amp;rct=j&amp;q=&amp;esrc=s&amp;source=images&amp;cd=&amp;ved=2ahUKEwjTqKyan77iAhXRfn0KHRy8AUYQjRx6BAgBEAU&amp;url=https://www.azosensors.com/article.aspx?ArticleID%3D7&amp;psig=AOvVaw3TYu-60XuvU6S1WUVU63-h&amp;ust=155913346946459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google.com.au/url?sa=i&amp;rct=j&amp;q=&amp;esrc=s&amp;source=images&amp;cd=&amp;ved=2ahUKEwjiwMG2nr7iAhUTfisKHehmDukQjRx6BAgBEAU&amp;url=https://news.psu.edu/story/483373/2017/09/19/research/research-grant-help-students-learn-what-goes-beneath-earths-surface&amp;psig=AOvVaw3scpvvbUqUuF_mSyIKZXyg&amp;ust=1559133308984592"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32408" y="609600"/>
            <a:ext cx="6709016" cy="646331"/>
          </a:xfrm>
          <a:prstGeom prst="rect">
            <a:avLst/>
          </a:prstGeom>
          <a:noFill/>
        </p:spPr>
        <p:txBody>
          <a:bodyPr wrap="none" rtlCol="0">
            <a:spAutoFit/>
          </a:bodyPr>
          <a:lstStyle/>
          <a:p>
            <a:r>
              <a:rPr lang="en-US" sz="3600" b="1" dirty="0">
                <a:solidFill>
                  <a:schemeClr val="tx2">
                    <a:lumMod val="60000"/>
                    <a:lumOff val="40000"/>
                  </a:schemeClr>
                </a:solidFill>
              </a:rPr>
              <a:t>10.3 – Volcanoes and earthquakes</a:t>
            </a:r>
            <a:endParaRPr lang="en-AU" sz="3600" b="1" dirty="0">
              <a:solidFill>
                <a:schemeClr val="tx2">
                  <a:lumMod val="60000"/>
                  <a:lumOff val="40000"/>
                </a:schemeClr>
              </a:solidFill>
            </a:endParaRPr>
          </a:p>
        </p:txBody>
      </p:sp>
      <p:sp>
        <p:nvSpPr>
          <p:cNvPr id="5" name="TextBox 4"/>
          <p:cNvSpPr txBox="1"/>
          <p:nvPr/>
        </p:nvSpPr>
        <p:spPr>
          <a:xfrm>
            <a:off x="732408" y="1522141"/>
            <a:ext cx="7543799" cy="2308324"/>
          </a:xfrm>
          <a:prstGeom prst="rect">
            <a:avLst/>
          </a:prstGeom>
          <a:noFill/>
        </p:spPr>
        <p:txBody>
          <a:bodyPr wrap="square" rtlCol="0">
            <a:spAutoFit/>
          </a:bodyPr>
          <a:lstStyle/>
          <a:p>
            <a:r>
              <a:rPr lang="en-US" sz="2400" dirty="0">
                <a:solidFill>
                  <a:schemeClr val="bg1"/>
                </a:solidFill>
              </a:rPr>
              <a:t>Volcanoes are among the most awesome sights on the planet.  The largest explosion in recorded history was from a volcano.  Earthquakes can also be deadly.  Earthquakes and volcanoes provide evidence of the interior processes of the Earth.  They provide information that supports the theory of plate tectonics.</a:t>
            </a:r>
          </a:p>
        </p:txBody>
      </p:sp>
      <p:pic>
        <p:nvPicPr>
          <p:cNvPr id="1028" name="Picture 4" descr="Image result for volcano">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3962400"/>
            <a:ext cx="4742359"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732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027" y="152400"/>
            <a:ext cx="8784142" cy="4937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7A8985F5-EE53-4E43-A885-FB1C274B75CD}"/>
              </a:ext>
            </a:extLst>
          </p:cNvPr>
          <p:cNvSpPr txBox="1"/>
          <p:nvPr/>
        </p:nvSpPr>
        <p:spPr>
          <a:xfrm>
            <a:off x="732408" y="609600"/>
            <a:ext cx="3723840" cy="646331"/>
          </a:xfrm>
          <a:prstGeom prst="rect">
            <a:avLst/>
          </a:prstGeom>
          <a:noFill/>
        </p:spPr>
        <p:txBody>
          <a:bodyPr wrap="none" rtlCol="0">
            <a:spAutoFit/>
          </a:bodyPr>
          <a:lstStyle/>
          <a:p>
            <a:r>
              <a:rPr lang="en-US" sz="3600" b="1" dirty="0">
                <a:solidFill>
                  <a:schemeClr val="bg1"/>
                </a:solidFill>
              </a:rPr>
              <a:t>Volcanic eruptions</a:t>
            </a:r>
            <a:endParaRPr lang="en-AU" sz="3600" b="1" dirty="0">
              <a:solidFill>
                <a:schemeClr val="bg1"/>
              </a:solidFill>
            </a:endParaRPr>
          </a:p>
        </p:txBody>
      </p:sp>
      <p:sp>
        <p:nvSpPr>
          <p:cNvPr id="6" name="TextBox 5">
            <a:extLst>
              <a:ext uri="{FF2B5EF4-FFF2-40B4-BE49-F238E27FC236}">
                <a16:creationId xmlns:a16="http://schemas.microsoft.com/office/drawing/2014/main" id="{134B2DB5-3707-43F4-8F31-4FAD881C5F24}"/>
              </a:ext>
            </a:extLst>
          </p:cNvPr>
          <p:cNvSpPr txBox="1"/>
          <p:nvPr/>
        </p:nvSpPr>
        <p:spPr>
          <a:xfrm>
            <a:off x="283720" y="1276903"/>
            <a:ext cx="8655449" cy="4893647"/>
          </a:xfrm>
          <a:prstGeom prst="rect">
            <a:avLst/>
          </a:prstGeom>
          <a:noFill/>
        </p:spPr>
        <p:txBody>
          <a:bodyPr wrap="square" rtlCol="0">
            <a:spAutoFit/>
          </a:bodyPr>
          <a:lstStyle/>
          <a:p>
            <a:r>
              <a:rPr lang="en-US" sz="2400" dirty="0">
                <a:solidFill>
                  <a:schemeClr val="bg1"/>
                </a:solidFill>
              </a:rPr>
              <a:t>A volcano is a place where extremely hot material from inside Earth erupts at Earth’s surface.</a:t>
            </a:r>
          </a:p>
          <a:p>
            <a:endParaRPr lang="en-US" sz="2400" dirty="0">
              <a:solidFill>
                <a:schemeClr val="bg1"/>
              </a:solidFill>
            </a:endParaRPr>
          </a:p>
          <a:p>
            <a:r>
              <a:rPr lang="en-US" sz="2400" dirty="0">
                <a:solidFill>
                  <a:schemeClr val="bg1"/>
                </a:solidFill>
              </a:rPr>
              <a:t>This material can include:</a:t>
            </a:r>
          </a:p>
          <a:p>
            <a:pPr marL="342900" indent="-342900">
              <a:buFont typeface="Arial" panose="020B0604020202020204" pitchFamily="34" charset="0"/>
              <a:buChar char="•"/>
            </a:pPr>
            <a:r>
              <a:rPr lang="en-US" sz="2400" dirty="0">
                <a:solidFill>
                  <a:schemeClr val="bg1"/>
                </a:solidFill>
              </a:rPr>
              <a:t>Gas such as steam and hydrogen sulfide</a:t>
            </a:r>
          </a:p>
          <a:p>
            <a:pPr marL="342900" indent="-342900">
              <a:buFont typeface="Arial" panose="020B0604020202020204" pitchFamily="34" charset="0"/>
              <a:buChar char="•"/>
            </a:pPr>
            <a:r>
              <a:rPr lang="en-US" sz="2400" dirty="0">
                <a:solidFill>
                  <a:schemeClr val="bg1"/>
                </a:solidFill>
              </a:rPr>
              <a:t>Ash made of fine rock particles</a:t>
            </a:r>
          </a:p>
          <a:p>
            <a:pPr marL="342900" indent="-342900">
              <a:buFont typeface="Arial" panose="020B0604020202020204" pitchFamily="34" charset="0"/>
              <a:buChar char="•"/>
            </a:pPr>
            <a:r>
              <a:rPr lang="en-US" sz="2400" dirty="0">
                <a:solidFill>
                  <a:schemeClr val="bg1"/>
                </a:solidFill>
              </a:rPr>
              <a:t>Lava</a:t>
            </a:r>
          </a:p>
          <a:p>
            <a:pPr marL="342900" indent="-342900">
              <a:buFont typeface="Arial" panose="020B0604020202020204" pitchFamily="34" charset="0"/>
              <a:buChar char="•"/>
            </a:pPr>
            <a:r>
              <a:rPr lang="en-US" sz="2400" dirty="0">
                <a:solidFill>
                  <a:schemeClr val="bg1"/>
                </a:solidFill>
              </a:rPr>
              <a:t>Lumps of solid volcanic rock as scoria</a:t>
            </a:r>
          </a:p>
          <a:p>
            <a:pPr marL="342900" indent="-342900">
              <a:buFont typeface="Arial" panose="020B0604020202020204" pitchFamily="34" charset="0"/>
              <a:buChar char="•"/>
            </a:pPr>
            <a:endParaRPr lang="en-US" sz="2400" dirty="0">
              <a:solidFill>
                <a:schemeClr val="bg1"/>
              </a:solidFill>
            </a:endParaRPr>
          </a:p>
          <a:p>
            <a:r>
              <a:rPr lang="en-US" sz="2400" dirty="0">
                <a:solidFill>
                  <a:schemeClr val="bg1"/>
                </a:solidFill>
              </a:rPr>
              <a:t>Volcanos form where extremely hot molten rock called magma has accumulated below weak spots in Earth’s crust.  This magma is pushed upwards and when it reaches the surface it is called lava reaching temperatures of over 1200 degrees.  </a:t>
            </a:r>
          </a:p>
        </p:txBody>
      </p:sp>
    </p:spTree>
    <p:extLst>
      <p:ext uri="{BB962C8B-B14F-4D97-AF65-F5344CB8AC3E}">
        <p14:creationId xmlns:p14="http://schemas.microsoft.com/office/powerpoint/2010/main" val="4066466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32408" y="609600"/>
            <a:ext cx="3272947" cy="646331"/>
          </a:xfrm>
          <a:prstGeom prst="rect">
            <a:avLst/>
          </a:prstGeom>
          <a:noFill/>
        </p:spPr>
        <p:txBody>
          <a:bodyPr wrap="none" rtlCol="0">
            <a:spAutoFit/>
          </a:bodyPr>
          <a:lstStyle/>
          <a:p>
            <a:r>
              <a:rPr lang="en-US" sz="3600" b="1" dirty="0">
                <a:solidFill>
                  <a:schemeClr val="tx2">
                    <a:lumMod val="60000"/>
                    <a:lumOff val="40000"/>
                  </a:schemeClr>
                </a:solidFill>
              </a:rPr>
              <a:t>Mount Vesuvius</a:t>
            </a:r>
            <a:endParaRPr lang="en-AU" sz="3600" b="1" dirty="0">
              <a:solidFill>
                <a:schemeClr val="tx2">
                  <a:lumMod val="60000"/>
                  <a:lumOff val="40000"/>
                </a:schemeClr>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932765"/>
            <a:ext cx="3886200" cy="570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descr="Image result for vesuviu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600200"/>
            <a:ext cx="4572000" cy="35528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4800" y="5186079"/>
            <a:ext cx="4495800" cy="1477328"/>
          </a:xfrm>
          <a:prstGeom prst="rect">
            <a:avLst/>
          </a:prstGeom>
          <a:noFill/>
        </p:spPr>
        <p:txBody>
          <a:bodyPr wrap="square" rtlCol="0">
            <a:spAutoFit/>
          </a:bodyPr>
          <a:lstStyle/>
          <a:p>
            <a:r>
              <a:rPr lang="en-US" dirty="0">
                <a:solidFill>
                  <a:schemeClr val="bg1"/>
                </a:solidFill>
              </a:rPr>
              <a:t>16,000 killed in 79AD</a:t>
            </a:r>
            <a:endParaRPr lang="en-AU" dirty="0">
              <a:solidFill>
                <a:schemeClr val="bg1"/>
              </a:solidFill>
            </a:endParaRPr>
          </a:p>
          <a:p>
            <a:r>
              <a:rPr lang="en-US" dirty="0">
                <a:solidFill>
                  <a:schemeClr val="bg1"/>
                </a:solidFill>
              </a:rPr>
              <a:t>Ash covered bodies leaving a cavity in rock which scientists poured a plaster cast into the cavity to reveal the final struggle of the residents of this city.</a:t>
            </a:r>
            <a:endParaRPr lang="en-AU" dirty="0">
              <a:solidFill>
                <a:schemeClr val="bg1"/>
              </a:solidFill>
            </a:endParaRPr>
          </a:p>
        </p:txBody>
      </p:sp>
    </p:spTree>
    <p:extLst>
      <p:ext uri="{BB962C8B-B14F-4D97-AF65-F5344CB8AC3E}">
        <p14:creationId xmlns:p14="http://schemas.microsoft.com/office/powerpoint/2010/main" val="1916282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32408" y="609600"/>
            <a:ext cx="6488892" cy="646331"/>
          </a:xfrm>
          <a:prstGeom prst="rect">
            <a:avLst/>
          </a:prstGeom>
          <a:noFill/>
        </p:spPr>
        <p:txBody>
          <a:bodyPr wrap="none" rtlCol="0">
            <a:spAutoFit/>
          </a:bodyPr>
          <a:lstStyle/>
          <a:p>
            <a:r>
              <a:rPr lang="en-US" sz="3600" b="1" dirty="0">
                <a:solidFill>
                  <a:schemeClr val="tx2">
                    <a:lumMod val="60000"/>
                    <a:lumOff val="40000"/>
                  </a:schemeClr>
                </a:solidFill>
              </a:rPr>
              <a:t>Volcanoes and plate boundaries</a:t>
            </a:r>
            <a:endParaRPr lang="en-AU" sz="3600" b="1" dirty="0">
              <a:solidFill>
                <a:schemeClr val="tx2">
                  <a:lumMod val="60000"/>
                  <a:lumOff val="40000"/>
                </a:schemeClr>
              </a:solidFill>
            </a:endParaRPr>
          </a:p>
        </p:txBody>
      </p:sp>
      <p:sp>
        <p:nvSpPr>
          <p:cNvPr id="5" name="TextBox 4"/>
          <p:cNvSpPr txBox="1"/>
          <p:nvPr/>
        </p:nvSpPr>
        <p:spPr>
          <a:xfrm>
            <a:off x="732408" y="1522141"/>
            <a:ext cx="7543799" cy="1569660"/>
          </a:xfrm>
          <a:prstGeom prst="rect">
            <a:avLst/>
          </a:prstGeom>
          <a:noFill/>
        </p:spPr>
        <p:txBody>
          <a:bodyPr wrap="square" rtlCol="0">
            <a:spAutoFit/>
          </a:bodyPr>
          <a:lstStyle/>
          <a:p>
            <a:r>
              <a:rPr lang="en-US" sz="2400" dirty="0">
                <a:solidFill>
                  <a:schemeClr val="bg1"/>
                </a:solidFill>
              </a:rPr>
              <a:t>Most volcanoes are found on or at the edge of tectonic plates because the movement of the plates creates weaknesses in the crust and also generates intense heat that can melt rock. </a:t>
            </a:r>
          </a:p>
        </p:txBody>
      </p:sp>
      <p:pic>
        <p:nvPicPr>
          <p:cNvPr id="4098" name="Picture 2" descr="Image result for volcanoes in the world">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5307"/>
          <a:stretch/>
        </p:blipFill>
        <p:spPr bwMode="auto">
          <a:xfrm>
            <a:off x="4038600" y="3091801"/>
            <a:ext cx="4648200" cy="306128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model of volcanoes formi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581400"/>
            <a:ext cx="3510024"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579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earthquak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399" y="4436738"/>
            <a:ext cx="4117945" cy="231193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3400" y="228600"/>
            <a:ext cx="2552815" cy="646331"/>
          </a:xfrm>
          <a:prstGeom prst="rect">
            <a:avLst/>
          </a:prstGeom>
          <a:noFill/>
        </p:spPr>
        <p:txBody>
          <a:bodyPr wrap="none" rtlCol="0">
            <a:spAutoFit/>
          </a:bodyPr>
          <a:lstStyle/>
          <a:p>
            <a:r>
              <a:rPr lang="en-US" sz="3600" b="1" dirty="0">
                <a:solidFill>
                  <a:schemeClr val="tx2">
                    <a:lumMod val="60000"/>
                    <a:lumOff val="40000"/>
                  </a:schemeClr>
                </a:solidFill>
              </a:rPr>
              <a:t>Earthquakes</a:t>
            </a:r>
            <a:endParaRPr lang="en-AU" sz="3600" b="1" dirty="0">
              <a:solidFill>
                <a:schemeClr val="tx2">
                  <a:lumMod val="60000"/>
                  <a:lumOff val="40000"/>
                </a:schemeClr>
              </a:solidFill>
            </a:endParaRPr>
          </a:p>
        </p:txBody>
      </p:sp>
      <p:sp>
        <p:nvSpPr>
          <p:cNvPr id="6" name="TextBox 5"/>
          <p:cNvSpPr txBox="1"/>
          <p:nvPr/>
        </p:nvSpPr>
        <p:spPr>
          <a:xfrm>
            <a:off x="510209" y="762000"/>
            <a:ext cx="8382000" cy="3785652"/>
          </a:xfrm>
          <a:prstGeom prst="rect">
            <a:avLst/>
          </a:prstGeom>
          <a:noFill/>
        </p:spPr>
        <p:txBody>
          <a:bodyPr wrap="square" rtlCol="0">
            <a:spAutoFit/>
          </a:bodyPr>
          <a:lstStyle/>
          <a:p>
            <a:r>
              <a:rPr lang="en-US" sz="2400" dirty="0">
                <a:solidFill>
                  <a:schemeClr val="bg1"/>
                </a:solidFill>
              </a:rPr>
              <a:t>An earthquake is the rapid movement of the ground, usually back and forth and up and down in a wave motion.  It is caused by the rapid release of energy as the tectonic plates move.  Tectonic plates are usually held together by the force of friction.  </a:t>
            </a:r>
          </a:p>
          <a:p>
            <a:endParaRPr lang="en-US" sz="2400" dirty="0">
              <a:solidFill>
                <a:schemeClr val="bg1"/>
              </a:solidFill>
            </a:endParaRPr>
          </a:p>
          <a:p>
            <a:r>
              <a:rPr lang="en-US" sz="2400" dirty="0">
                <a:solidFill>
                  <a:schemeClr val="bg1"/>
                </a:solidFill>
              </a:rPr>
              <a:t>Sometimes, however, the forces in the crust become so large that they overcome the force of friction, and the plates suddenly move.  This sudden movement sends out waves of energy through rock and the water.  The ground and water then shake as the waves of energy pass through them.</a:t>
            </a:r>
          </a:p>
        </p:txBody>
      </p:sp>
    </p:spTree>
    <p:extLst>
      <p:ext uri="{BB962C8B-B14F-4D97-AF65-F5344CB8AC3E}">
        <p14:creationId xmlns:p14="http://schemas.microsoft.com/office/powerpoint/2010/main" val="3085208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32408" y="609600"/>
            <a:ext cx="2552815" cy="646331"/>
          </a:xfrm>
          <a:prstGeom prst="rect">
            <a:avLst/>
          </a:prstGeom>
          <a:noFill/>
        </p:spPr>
        <p:txBody>
          <a:bodyPr wrap="none" rtlCol="0">
            <a:spAutoFit/>
          </a:bodyPr>
          <a:lstStyle/>
          <a:p>
            <a:r>
              <a:rPr lang="en-US" sz="3600" b="1" dirty="0">
                <a:solidFill>
                  <a:schemeClr val="tx2">
                    <a:lumMod val="60000"/>
                    <a:lumOff val="40000"/>
                  </a:schemeClr>
                </a:solidFill>
              </a:rPr>
              <a:t>Earthquakes</a:t>
            </a:r>
            <a:endParaRPr lang="en-AU" sz="3600" b="1" dirty="0">
              <a:solidFill>
                <a:schemeClr val="tx2">
                  <a:lumMod val="60000"/>
                  <a:lumOff val="40000"/>
                </a:schemeClr>
              </a:solidFill>
            </a:endParaRPr>
          </a:p>
        </p:txBody>
      </p:sp>
      <p:pic>
        <p:nvPicPr>
          <p:cNvPr id="6146" name="Picture 2" descr="Image result for seismomete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514600"/>
            <a:ext cx="5029663" cy="343852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seismometer">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2819400"/>
            <a:ext cx="3654732"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7100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32408" y="609600"/>
            <a:ext cx="2552815" cy="646331"/>
          </a:xfrm>
          <a:prstGeom prst="rect">
            <a:avLst/>
          </a:prstGeom>
          <a:noFill/>
        </p:spPr>
        <p:txBody>
          <a:bodyPr wrap="none" rtlCol="0">
            <a:spAutoFit/>
          </a:bodyPr>
          <a:lstStyle/>
          <a:p>
            <a:r>
              <a:rPr lang="en-US" sz="3600" b="1" dirty="0">
                <a:solidFill>
                  <a:schemeClr val="tx2">
                    <a:lumMod val="60000"/>
                    <a:lumOff val="40000"/>
                  </a:schemeClr>
                </a:solidFill>
              </a:rPr>
              <a:t>Earthquakes</a:t>
            </a:r>
            <a:endParaRPr lang="en-AU" sz="3600" b="1" dirty="0">
              <a:solidFill>
                <a:schemeClr val="tx2">
                  <a:lumMod val="60000"/>
                  <a:lumOff val="40000"/>
                </a:schemeClr>
              </a:solidFill>
            </a:endParaRPr>
          </a:p>
        </p:txBody>
      </p:sp>
      <p:sp>
        <p:nvSpPr>
          <p:cNvPr id="6" name="TextBox 5"/>
          <p:cNvSpPr txBox="1"/>
          <p:nvPr/>
        </p:nvSpPr>
        <p:spPr>
          <a:xfrm>
            <a:off x="732408" y="1522141"/>
            <a:ext cx="7543799" cy="830997"/>
          </a:xfrm>
          <a:prstGeom prst="rect">
            <a:avLst/>
          </a:prstGeom>
          <a:noFill/>
        </p:spPr>
        <p:txBody>
          <a:bodyPr wrap="square" rtlCol="0">
            <a:spAutoFit/>
          </a:bodyPr>
          <a:lstStyle/>
          <a:p>
            <a:r>
              <a:rPr lang="en-US" sz="2400" dirty="0">
                <a:solidFill>
                  <a:schemeClr val="bg1"/>
                </a:solidFill>
              </a:rPr>
              <a:t>The largest number of earthquakes and the strongest earthquakes occur near converging boundaries.</a:t>
            </a:r>
          </a:p>
        </p:txBody>
      </p:sp>
      <p:pic>
        <p:nvPicPr>
          <p:cNvPr id="7170" name="Picture 2" descr="Image result for earthquake around the world">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8815" y="2743200"/>
            <a:ext cx="5388528" cy="326594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22913" y="6248400"/>
            <a:ext cx="4562788" cy="369332"/>
          </a:xfrm>
          <a:prstGeom prst="rect">
            <a:avLst/>
          </a:prstGeom>
        </p:spPr>
        <p:txBody>
          <a:bodyPr wrap="none">
            <a:spAutoFit/>
          </a:bodyPr>
          <a:lstStyle/>
          <a:p>
            <a:r>
              <a:rPr lang="en-AU" dirty="0">
                <a:solidFill>
                  <a:schemeClr val="bg1"/>
                </a:solidFill>
              </a:rPr>
              <a:t>http://earth3dmap.com/earthquake-live-map/</a:t>
            </a:r>
          </a:p>
        </p:txBody>
      </p:sp>
    </p:spTree>
    <p:extLst>
      <p:ext uri="{BB962C8B-B14F-4D97-AF65-F5344CB8AC3E}">
        <p14:creationId xmlns:p14="http://schemas.microsoft.com/office/powerpoint/2010/main" val="1063471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32408" y="609600"/>
            <a:ext cx="2552815" cy="646331"/>
          </a:xfrm>
          <a:prstGeom prst="rect">
            <a:avLst/>
          </a:prstGeom>
          <a:noFill/>
        </p:spPr>
        <p:txBody>
          <a:bodyPr wrap="none" rtlCol="0">
            <a:spAutoFit/>
          </a:bodyPr>
          <a:lstStyle/>
          <a:p>
            <a:r>
              <a:rPr lang="en-US" sz="3600" b="1" dirty="0">
                <a:solidFill>
                  <a:schemeClr val="tx2">
                    <a:lumMod val="60000"/>
                    <a:lumOff val="40000"/>
                  </a:schemeClr>
                </a:solidFill>
              </a:rPr>
              <a:t>Earthquakes</a:t>
            </a:r>
            <a:endParaRPr lang="en-AU" sz="3600" b="1" dirty="0">
              <a:solidFill>
                <a:schemeClr val="tx2">
                  <a:lumMod val="60000"/>
                  <a:lumOff val="40000"/>
                </a:schemeClr>
              </a:solidFill>
            </a:endParaRPr>
          </a:p>
        </p:txBody>
      </p:sp>
      <p:sp>
        <p:nvSpPr>
          <p:cNvPr id="6" name="TextBox 5"/>
          <p:cNvSpPr txBox="1"/>
          <p:nvPr/>
        </p:nvSpPr>
        <p:spPr>
          <a:xfrm>
            <a:off x="533400" y="1522141"/>
            <a:ext cx="8229600" cy="4893647"/>
          </a:xfrm>
          <a:prstGeom prst="rect">
            <a:avLst/>
          </a:prstGeom>
          <a:noFill/>
        </p:spPr>
        <p:txBody>
          <a:bodyPr wrap="square" rtlCol="0">
            <a:spAutoFit/>
          </a:bodyPr>
          <a:lstStyle/>
          <a:p>
            <a:r>
              <a:rPr lang="en-US" sz="2400" dirty="0">
                <a:solidFill>
                  <a:schemeClr val="bg1"/>
                </a:solidFill>
              </a:rPr>
              <a:t>Earthquakes happen at particular places under the ground where Earth slips usually along a fault line.  The place where it starts is called the focus.  The point of Earth’s surface directly above the focus is called the epicenter.</a:t>
            </a:r>
          </a:p>
          <a:p>
            <a:endParaRPr lang="en-US" sz="2400" dirty="0">
              <a:solidFill>
                <a:schemeClr val="bg1"/>
              </a:solidFill>
            </a:endParaRPr>
          </a:p>
          <a:p>
            <a:r>
              <a:rPr lang="en-US" sz="2400" dirty="0">
                <a:solidFill>
                  <a:schemeClr val="bg1"/>
                </a:solidFill>
              </a:rPr>
              <a:t>Buildings near the epicenter are usually damaged heavily.</a:t>
            </a:r>
          </a:p>
          <a:p>
            <a:endParaRPr lang="en-US" sz="2400" dirty="0">
              <a:solidFill>
                <a:schemeClr val="bg1"/>
              </a:solidFill>
            </a:endParaRPr>
          </a:p>
          <a:p>
            <a:r>
              <a:rPr lang="en-US" sz="2400" dirty="0">
                <a:solidFill>
                  <a:schemeClr val="bg1"/>
                </a:solidFill>
              </a:rPr>
              <a:t>A scale called the Richter scale is used to calculate the severity of an earthquake.</a:t>
            </a:r>
          </a:p>
          <a:p>
            <a:endParaRPr lang="en-US" sz="2400" dirty="0">
              <a:solidFill>
                <a:schemeClr val="bg1"/>
              </a:solidFill>
            </a:endParaRPr>
          </a:p>
          <a:p>
            <a:r>
              <a:rPr lang="en-US" sz="2400" dirty="0">
                <a:solidFill>
                  <a:schemeClr val="bg1"/>
                </a:solidFill>
              </a:rPr>
              <a:t>The scale is open ended but usually finishes at 10.  Each successive earthquake is ten times greater than the previous number – 5.0 is ten times more destructive than 4.0.</a:t>
            </a:r>
          </a:p>
        </p:txBody>
      </p:sp>
    </p:spTree>
    <p:extLst>
      <p:ext uri="{BB962C8B-B14F-4D97-AF65-F5344CB8AC3E}">
        <p14:creationId xmlns:p14="http://schemas.microsoft.com/office/powerpoint/2010/main" val="9409314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462</TotalTime>
  <Words>443</Words>
  <Application>Microsoft Office PowerPoint</Application>
  <PresentationFormat>On-screen Show (4:3)</PresentationFormat>
  <Paragraphs>33</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Trevor Dodson</cp:lastModifiedBy>
  <cp:revision>34</cp:revision>
  <dcterms:created xsi:type="dcterms:W3CDTF">2019-02-04T07:25:17Z</dcterms:created>
  <dcterms:modified xsi:type="dcterms:W3CDTF">2019-05-29T04:20:33Z</dcterms:modified>
</cp:coreProperties>
</file>