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3" d="100"/>
          <a:sy n="83" d="100"/>
        </p:scale>
        <p:origin x="12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203305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69350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8954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33183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069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78380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255470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239544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396267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B13E-EE3A-432F-8858-C89EF1EB2AE9}" type="datetimeFigureOut">
              <a:rPr lang="en-AU" smtClean="0"/>
              <a:t>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232363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18B13E-EE3A-432F-8858-C89EF1EB2AE9}" type="datetimeFigureOut">
              <a:rPr lang="en-AU" smtClean="0"/>
              <a:t>8/04/2016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188567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18B13E-EE3A-432F-8858-C89EF1EB2AE9}" type="datetimeFigureOut">
              <a:rPr lang="en-AU" smtClean="0"/>
              <a:t>8/04/2016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182290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18B13E-EE3A-432F-8858-C89EF1EB2AE9}" type="datetimeFigureOut">
              <a:rPr lang="en-AU" smtClean="0"/>
              <a:t>8/04/2016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1803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B13E-EE3A-432F-8858-C89EF1EB2AE9}" type="datetimeFigureOut">
              <a:rPr lang="en-AU" smtClean="0"/>
              <a:t>8/04/2016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75111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18B13E-EE3A-432F-8858-C89EF1EB2AE9}" type="datetimeFigureOut">
              <a:rPr lang="en-AU" smtClean="0"/>
              <a:t>8/04/2016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253992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18B13E-EE3A-432F-8858-C89EF1EB2AE9}" type="datetimeFigureOut">
              <a:rPr lang="en-AU" smtClean="0"/>
              <a:t>8/04/2016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FE457B-5FE2-4F95-9387-18452672AB84}" type="slidenum">
              <a:rPr lang="en-AU" smtClean="0"/>
              <a:t>‹#›</a:t>
            </a:fld>
            <a:endParaRPr lang="en-AU"/>
          </a:p>
        </p:txBody>
      </p:sp>
    </p:spTree>
    <p:extLst>
      <p:ext uri="{BB962C8B-B14F-4D97-AF65-F5344CB8AC3E}">
        <p14:creationId xmlns:p14="http://schemas.microsoft.com/office/powerpoint/2010/main" val="298836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8B13E-EE3A-432F-8858-C89EF1EB2AE9}" type="datetimeFigureOut">
              <a:rPr lang="en-AU" smtClean="0"/>
              <a:t>8/04/2016</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FE457B-5FE2-4F95-9387-18452672AB84}" type="slidenum">
              <a:rPr lang="en-AU" smtClean="0"/>
              <a:t>‹#›</a:t>
            </a:fld>
            <a:endParaRPr lang="en-AU"/>
          </a:p>
        </p:txBody>
      </p:sp>
    </p:spTree>
    <p:extLst>
      <p:ext uri="{BB962C8B-B14F-4D97-AF65-F5344CB8AC3E}">
        <p14:creationId xmlns:p14="http://schemas.microsoft.com/office/powerpoint/2010/main" val="16230042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imber.net.au/" TargetMode="External"/><Relationship Id="rId2" Type="http://schemas.openxmlformats.org/officeDocument/2006/relationships/hyperlink" Target="http://www.technologystudent.com/" TargetMode="External"/><Relationship Id="rId1" Type="http://schemas.openxmlformats.org/officeDocument/2006/relationships/slideLayout" Target="../slideLayouts/slideLayout2.xml"/><Relationship Id="rId4" Type="http://schemas.openxmlformats.org/officeDocument/2006/relationships/hyperlink" Target="https://www.forestry.sa.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timber.net.au/index.php/forest-managemen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 and Technology</a:t>
            </a:r>
            <a:endParaRPr lang="en-AU" dirty="0"/>
          </a:p>
        </p:txBody>
      </p:sp>
      <p:sp>
        <p:nvSpPr>
          <p:cNvPr id="3" name="Subtitle 2"/>
          <p:cNvSpPr>
            <a:spLocks noGrp="1"/>
          </p:cNvSpPr>
          <p:nvPr>
            <p:ph type="subTitle" idx="1"/>
          </p:nvPr>
        </p:nvSpPr>
        <p:spPr/>
        <p:txBody>
          <a:bodyPr/>
          <a:lstStyle/>
          <a:p>
            <a:pPr algn="ctr"/>
            <a:r>
              <a:rPr lang="en-US" sz="2400" dirty="0" smtClean="0">
                <a:solidFill>
                  <a:schemeClr val="accent2">
                    <a:lumMod val="75000"/>
                  </a:schemeClr>
                </a:solidFill>
                <a:latin typeface="Arial Black" panose="020B0A04020102020204" pitchFamily="34" charset="0"/>
              </a:rPr>
              <a:t>Timber Production</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7578" y="1307638"/>
            <a:ext cx="1650424" cy="1777207"/>
          </a:xfrm>
          <a:prstGeom prst="rect">
            <a:avLst/>
          </a:prstGeom>
        </p:spPr>
      </p:pic>
    </p:spTree>
    <p:extLst>
      <p:ext uri="{BB962C8B-B14F-4D97-AF65-F5344CB8AC3E}">
        <p14:creationId xmlns:p14="http://schemas.microsoft.com/office/powerpoint/2010/main" val="278597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4" y="270934"/>
            <a:ext cx="8596668" cy="555907"/>
          </a:xfrm>
        </p:spPr>
        <p:txBody>
          <a:bodyPr>
            <a:normAutofit fontScale="90000"/>
          </a:bodyPr>
          <a:lstStyle/>
          <a:p>
            <a:r>
              <a:rPr lang="en-US" dirty="0" smtClean="0"/>
              <a:t>Man Made or Engineered Timber Products</a:t>
            </a:r>
            <a:br>
              <a:rPr lang="en-US" dirty="0" smtClean="0"/>
            </a:br>
            <a:endParaRPr lang="en-AU"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734244"/>
            <a:ext cx="5185459" cy="5824763"/>
          </a:xfrm>
        </p:spPr>
      </p:pic>
      <p:sp>
        <p:nvSpPr>
          <p:cNvPr id="9" name="Rectangle 8"/>
          <p:cNvSpPr/>
          <p:nvPr/>
        </p:nvSpPr>
        <p:spPr>
          <a:xfrm>
            <a:off x="5890068" y="6559007"/>
            <a:ext cx="6096000" cy="338554"/>
          </a:xfrm>
          <a:prstGeom prst="rect">
            <a:avLst/>
          </a:prstGeom>
        </p:spPr>
        <p:txBody>
          <a:bodyPr>
            <a:spAutoFit/>
          </a:bodyPr>
          <a:lstStyle/>
          <a:p>
            <a:r>
              <a:rPr lang="en-AU" sz="800" dirty="0">
                <a:solidFill>
                  <a:schemeClr val="bg1">
                    <a:lumMod val="75000"/>
                  </a:schemeClr>
                </a:solidFill>
              </a:rPr>
              <a:t>http://www.bing.com/images/search?q=Manufactured+Boards+Types&amp;id=EDF506A850A2838E3553510EFC4DF783EE49BA7A&amp;FORM=IDBQDM</a:t>
            </a:r>
          </a:p>
        </p:txBody>
      </p:sp>
    </p:spTree>
    <p:extLst>
      <p:ext uri="{BB962C8B-B14F-4D97-AF65-F5344CB8AC3E}">
        <p14:creationId xmlns:p14="http://schemas.microsoft.com/office/powerpoint/2010/main" val="329294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Further Information</a:t>
            </a:r>
            <a:endParaRPr lang="en-AU" dirty="0"/>
          </a:p>
        </p:txBody>
      </p:sp>
      <p:sp>
        <p:nvSpPr>
          <p:cNvPr id="3" name="Content Placeholder 2"/>
          <p:cNvSpPr>
            <a:spLocks noGrp="1"/>
          </p:cNvSpPr>
          <p:nvPr>
            <p:ph idx="1"/>
          </p:nvPr>
        </p:nvSpPr>
        <p:spPr>
          <a:xfrm>
            <a:off x="1881101" y="1608882"/>
            <a:ext cx="8596668" cy="4721848"/>
          </a:xfrm>
        </p:spPr>
        <p:txBody>
          <a:bodyPr/>
          <a:lstStyle/>
          <a:p>
            <a:r>
              <a:rPr lang="en-AU" dirty="0">
                <a:hlinkClick r:id="rId2"/>
              </a:rPr>
              <a:t>http://</a:t>
            </a:r>
            <a:r>
              <a:rPr lang="en-AU" dirty="0" smtClean="0">
                <a:hlinkClick r:id="rId2"/>
              </a:rPr>
              <a:t>www.technologystudent.com</a:t>
            </a:r>
            <a:endParaRPr lang="en-AU" dirty="0" smtClean="0"/>
          </a:p>
          <a:p>
            <a:r>
              <a:rPr lang="en-AU" dirty="0">
                <a:hlinkClick r:id="rId3"/>
              </a:rPr>
              <a:t>http://www.timber.net.au</a:t>
            </a:r>
            <a:r>
              <a:rPr lang="en-AU" dirty="0" smtClean="0">
                <a:hlinkClick r:id="rId3"/>
              </a:rPr>
              <a:t>/</a:t>
            </a:r>
            <a:endParaRPr lang="en-AU" dirty="0" smtClean="0"/>
          </a:p>
          <a:p>
            <a:r>
              <a:rPr lang="en-AU" dirty="0">
                <a:hlinkClick r:id="rId4"/>
              </a:rPr>
              <a:t>https://www.forestry.sa.gov.au</a:t>
            </a:r>
            <a:r>
              <a:rPr lang="en-AU" dirty="0" smtClean="0">
                <a:hlinkClick r:id="rId4"/>
              </a:rPr>
              <a:t>/</a:t>
            </a:r>
            <a:endParaRPr lang="en-AU" dirty="0" smtClean="0"/>
          </a:p>
          <a:p>
            <a:r>
              <a:rPr lang="en-US" dirty="0" smtClean="0"/>
              <a:t>Ask your local Timber Supplier</a:t>
            </a:r>
          </a:p>
          <a:p>
            <a:r>
              <a:rPr lang="en-US" dirty="0" smtClean="0"/>
              <a:t>Contact an expert in your community.</a:t>
            </a:r>
          </a:p>
          <a:p>
            <a:r>
              <a:rPr lang="en-US" dirty="0" smtClean="0"/>
              <a:t>Ask questions….remember there is no such thing as a dumb question.</a:t>
            </a:r>
          </a:p>
          <a:p>
            <a:r>
              <a:rPr lang="en-US" dirty="0" smtClean="0"/>
              <a:t>Ask for Help.</a:t>
            </a:r>
            <a:endParaRPr lang="en-AU" dirty="0"/>
          </a:p>
        </p:txBody>
      </p:sp>
    </p:spTree>
    <p:extLst>
      <p:ext uri="{BB962C8B-B14F-4D97-AF65-F5344CB8AC3E}">
        <p14:creationId xmlns:p14="http://schemas.microsoft.com/office/powerpoint/2010/main" val="422449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Timber Industry </a:t>
            </a:r>
            <a:endParaRPr lang="en-AU" dirty="0"/>
          </a:p>
        </p:txBody>
      </p:sp>
      <p:sp>
        <p:nvSpPr>
          <p:cNvPr id="3" name="Content Placeholder 2"/>
          <p:cNvSpPr>
            <a:spLocks noGrp="1"/>
          </p:cNvSpPr>
          <p:nvPr>
            <p:ph idx="1"/>
          </p:nvPr>
        </p:nvSpPr>
        <p:spPr>
          <a:xfrm>
            <a:off x="1612609" y="1486901"/>
            <a:ext cx="8596668" cy="3880773"/>
          </a:xfrm>
        </p:spPr>
        <p:txBody>
          <a:bodyPr/>
          <a:lstStyle/>
          <a:p>
            <a:r>
              <a:rPr lang="en-AU" dirty="0"/>
              <a:t>The forest products industries in broad terms are sawmilling, veneers and </a:t>
            </a:r>
            <a:r>
              <a:rPr lang="en-AU" dirty="0" err="1"/>
              <a:t>panelboards</a:t>
            </a:r>
            <a:r>
              <a:rPr lang="en-AU" dirty="0"/>
              <a:t>, pulp and paper, and woodchips. In addition, there are a number of related manufacturing activities including joinery, wooden structural components, wood and fibreboard containers, and paper manufacturers. </a:t>
            </a:r>
            <a:br>
              <a:rPr lang="en-AU" dirty="0"/>
            </a:br>
            <a:r>
              <a:rPr lang="en-AU" dirty="0"/>
              <a:t/>
            </a:r>
            <a:br>
              <a:rPr lang="en-AU" dirty="0"/>
            </a:br>
            <a:r>
              <a:rPr lang="en-AU" dirty="0"/>
              <a:t>These industries and activities directly provide jobs for about 82,500 people. This number includes about 57,000 jobs in the manufacturing component of the wood and wood based industries (for example, sawmilling, veneers, joinery, paper and paper products) and in forestry and logging operations. </a:t>
            </a:r>
            <a:endParaRPr lang="en-AU" dirty="0" smtClean="0"/>
          </a:p>
          <a:p>
            <a:r>
              <a:rPr lang="en-AU" dirty="0">
                <a:solidFill>
                  <a:schemeClr val="tx1">
                    <a:lumMod val="50000"/>
                    <a:lumOff val="50000"/>
                  </a:schemeClr>
                </a:solidFill>
                <a:latin typeface="Arial Narrow" panose="020B0606020202030204" pitchFamily="34" charset="0"/>
                <a:hlinkClick r:id="rId2"/>
              </a:rPr>
              <a:t>http://</a:t>
            </a:r>
            <a:r>
              <a:rPr lang="en-AU" dirty="0" smtClean="0">
                <a:solidFill>
                  <a:schemeClr val="tx1">
                    <a:lumMod val="50000"/>
                    <a:lumOff val="50000"/>
                  </a:schemeClr>
                </a:solidFill>
                <a:latin typeface="Arial Narrow" panose="020B0606020202030204" pitchFamily="34" charset="0"/>
                <a:hlinkClick r:id="rId2"/>
              </a:rPr>
              <a:t>www.timber.net.au/index.php/forest-management.html</a:t>
            </a:r>
            <a:r>
              <a:rPr lang="en-AU" dirty="0" smtClean="0">
                <a:solidFill>
                  <a:schemeClr val="tx1">
                    <a:lumMod val="50000"/>
                    <a:lumOff val="50000"/>
                  </a:schemeClr>
                </a:solidFill>
                <a:latin typeface="Arial Narrow" panose="020B0606020202030204" pitchFamily="34" charset="0"/>
              </a:rPr>
              <a:t> (Viewed 8th April 2016)</a:t>
            </a:r>
            <a:r>
              <a:rPr lang="en-AU" dirty="0"/>
              <a:t/>
            </a:r>
            <a:br>
              <a:rPr lang="en-AU" dirty="0"/>
            </a:b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1780"/>
            <a:ext cx="12192000" cy="1866220"/>
          </a:xfrm>
          <a:prstGeom prst="rect">
            <a:avLst/>
          </a:prstGeom>
        </p:spPr>
      </p:pic>
      <p:sp>
        <p:nvSpPr>
          <p:cNvPr id="5" name="Rectangle 4"/>
          <p:cNvSpPr/>
          <p:nvPr/>
        </p:nvSpPr>
        <p:spPr>
          <a:xfrm>
            <a:off x="6257734" y="6488668"/>
            <a:ext cx="5564152" cy="369332"/>
          </a:xfrm>
          <a:prstGeom prst="rect">
            <a:avLst/>
          </a:prstGeom>
        </p:spPr>
        <p:txBody>
          <a:bodyPr wrap="none">
            <a:spAutoFit/>
          </a:bodyPr>
          <a:lstStyle/>
          <a:p>
            <a:r>
              <a:rPr lang="en-AU" dirty="0">
                <a:solidFill>
                  <a:schemeClr val="bg2">
                    <a:lumMod val="50000"/>
                  </a:schemeClr>
                </a:solidFill>
              </a:rPr>
              <a:t>https://www.forestry.sa.gov.au/Plantation-Forestry</a:t>
            </a:r>
          </a:p>
        </p:txBody>
      </p:sp>
    </p:spTree>
    <p:extLst>
      <p:ext uri="{BB962C8B-B14F-4D97-AF65-F5344CB8AC3E}">
        <p14:creationId xmlns:p14="http://schemas.microsoft.com/office/powerpoint/2010/main" val="21521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6" y="356947"/>
            <a:ext cx="8596668" cy="1320800"/>
          </a:xfrm>
        </p:spPr>
        <p:txBody>
          <a:bodyPr/>
          <a:lstStyle/>
          <a:p>
            <a:pPr algn="ctr"/>
            <a:r>
              <a:rPr lang="en-US" dirty="0" smtClean="0"/>
              <a:t>Forestry in Australia</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1458" y="954520"/>
            <a:ext cx="7037614" cy="5840653"/>
          </a:xfrm>
        </p:spPr>
      </p:pic>
    </p:spTree>
    <p:extLst>
      <p:ext uri="{BB962C8B-B14F-4D97-AF65-F5344CB8AC3E}">
        <p14:creationId xmlns:p14="http://schemas.microsoft.com/office/powerpoint/2010/main" val="119282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 Australian Forests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0339" y="1654402"/>
            <a:ext cx="3859188" cy="3881437"/>
          </a:xfrm>
        </p:spPr>
      </p:pic>
      <p:sp>
        <p:nvSpPr>
          <p:cNvPr id="5" name="Rectangle 4"/>
          <p:cNvSpPr/>
          <p:nvPr/>
        </p:nvSpPr>
        <p:spPr>
          <a:xfrm>
            <a:off x="3571730" y="6164491"/>
            <a:ext cx="2428870" cy="215444"/>
          </a:xfrm>
          <a:prstGeom prst="rect">
            <a:avLst/>
          </a:prstGeom>
        </p:spPr>
        <p:txBody>
          <a:bodyPr wrap="none">
            <a:spAutoFit/>
          </a:bodyPr>
          <a:lstStyle/>
          <a:p>
            <a:r>
              <a:rPr lang="en-AU" sz="800" dirty="0"/>
              <a:t>https://www.forestry.sa.gov.au/About-Us/Maps</a:t>
            </a:r>
          </a:p>
        </p:txBody>
      </p:sp>
    </p:spTree>
    <p:extLst>
      <p:ext uri="{BB962C8B-B14F-4D97-AF65-F5344CB8AC3E}">
        <p14:creationId xmlns:p14="http://schemas.microsoft.com/office/powerpoint/2010/main" val="96595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932" y="609600"/>
            <a:ext cx="8596668" cy="696686"/>
          </a:xfrm>
        </p:spPr>
        <p:txBody>
          <a:bodyPr/>
          <a:lstStyle/>
          <a:p>
            <a:pPr algn="ctr"/>
            <a:r>
              <a:rPr lang="en-US" dirty="0" smtClean="0"/>
              <a:t>Timber Production</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480" y="1306286"/>
            <a:ext cx="8548120" cy="5090143"/>
          </a:xfrm>
        </p:spPr>
      </p:pic>
      <p:sp>
        <p:nvSpPr>
          <p:cNvPr id="5" name="Rectangle 4"/>
          <p:cNvSpPr/>
          <p:nvPr/>
        </p:nvSpPr>
        <p:spPr>
          <a:xfrm>
            <a:off x="4468148" y="5914064"/>
            <a:ext cx="6096000" cy="461665"/>
          </a:xfrm>
          <a:prstGeom prst="rect">
            <a:avLst/>
          </a:prstGeom>
        </p:spPr>
        <p:txBody>
          <a:bodyPr>
            <a:spAutoFit/>
          </a:bodyPr>
          <a:lstStyle/>
          <a:p>
            <a:r>
              <a:rPr lang="en-AU" sz="800" dirty="0">
                <a:solidFill>
                  <a:schemeClr val="accent6">
                    <a:lumMod val="75000"/>
                  </a:schemeClr>
                </a:solidFill>
              </a:rPr>
              <a:t>http://www.google.com.au/url?sa=i&amp;rct=j&amp;q=&amp;esrc=s&amp;source=images&amp;cd=&amp;cad=rja&amp;uact=8&amp;ved=0ahUKEwjizKjKlf7LAhWmq6YKHTy5BsMQjB0IBg&amp;url=http%3A%2F%2Fwww.ukisawmill.com.au%2F&amp;bvm=bv.119028448,d.dGY&amp;psig=AFQjCNGu_c-nkqdR8X9rXoM8n2a7ErSzww&amp;ust=1460174800962420</a:t>
            </a:r>
          </a:p>
        </p:txBody>
      </p:sp>
    </p:spTree>
    <p:extLst>
      <p:ext uri="{BB962C8B-B14F-4D97-AF65-F5344CB8AC3E}">
        <p14:creationId xmlns:p14="http://schemas.microsoft.com/office/powerpoint/2010/main" val="185970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our Timber Comes From</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2499" y="1478715"/>
            <a:ext cx="4962173" cy="5379285"/>
          </a:xfrm>
          <a:prstGeom prst="rect">
            <a:avLst/>
          </a:prstGeom>
          <a:ln>
            <a:noFill/>
          </a:ln>
          <a:effectLst>
            <a:softEdge rad="112500"/>
          </a:effectLst>
        </p:spPr>
      </p:pic>
      <p:sp>
        <p:nvSpPr>
          <p:cNvPr id="6" name="Rectangle 5"/>
          <p:cNvSpPr/>
          <p:nvPr/>
        </p:nvSpPr>
        <p:spPr>
          <a:xfrm>
            <a:off x="7984672" y="6488668"/>
            <a:ext cx="1906291" cy="230832"/>
          </a:xfrm>
          <a:prstGeom prst="rect">
            <a:avLst/>
          </a:prstGeom>
        </p:spPr>
        <p:txBody>
          <a:bodyPr wrap="none">
            <a:spAutoFit/>
          </a:bodyPr>
          <a:lstStyle/>
          <a:p>
            <a:r>
              <a:rPr lang="en-AU" sz="900" dirty="0">
                <a:solidFill>
                  <a:schemeClr val="accent2">
                    <a:lumMod val="50000"/>
                  </a:schemeClr>
                </a:solidFill>
              </a:rPr>
              <a:t>http://www.forestryforum.com/</a:t>
            </a:r>
          </a:p>
        </p:txBody>
      </p:sp>
    </p:spTree>
    <p:extLst>
      <p:ext uri="{BB962C8B-B14F-4D97-AF65-F5344CB8AC3E}">
        <p14:creationId xmlns:p14="http://schemas.microsoft.com/office/powerpoint/2010/main" val="131882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534" y="696247"/>
            <a:ext cx="8596668" cy="1320800"/>
          </a:xfrm>
        </p:spPr>
        <p:txBody>
          <a:bodyPr/>
          <a:lstStyle/>
          <a:p>
            <a:pPr algn="ctr"/>
            <a:r>
              <a:rPr lang="en-US" dirty="0" smtClean="0"/>
              <a:t>Kiln Drying</a:t>
            </a:r>
            <a:endParaRPr lang="en-AU" dirty="0"/>
          </a:p>
        </p:txBody>
      </p:sp>
      <p:sp>
        <p:nvSpPr>
          <p:cNvPr id="3" name="Content Placeholder 2"/>
          <p:cNvSpPr>
            <a:spLocks noGrp="1"/>
          </p:cNvSpPr>
          <p:nvPr>
            <p:ph idx="1"/>
          </p:nvPr>
        </p:nvSpPr>
        <p:spPr>
          <a:xfrm>
            <a:off x="677334" y="1491118"/>
            <a:ext cx="8596668" cy="3880773"/>
          </a:xfrm>
        </p:spPr>
        <p:txBody>
          <a:bodyPr/>
          <a:lstStyle/>
          <a:p>
            <a:r>
              <a:rPr lang="en-US" dirty="0" smtClean="0"/>
              <a:t>The moisture content of timber should be relative to the atmosphere where it will be used </a:t>
            </a:r>
            <a:r>
              <a:rPr lang="en-US" dirty="0" err="1" smtClean="0"/>
              <a:t>eg</a:t>
            </a:r>
            <a:r>
              <a:rPr lang="en-US" dirty="0" smtClean="0"/>
              <a:t> 50% humidity equals around 9% moisture content in timber. Sawmills dry timber in Kilns. </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2457448"/>
            <a:ext cx="8294288" cy="4122966"/>
          </a:xfrm>
          <a:prstGeom prst="rect">
            <a:avLst/>
          </a:prstGeom>
          <a:effectLst>
            <a:softEdge rad="228600"/>
          </a:effectLst>
        </p:spPr>
      </p:pic>
      <p:sp>
        <p:nvSpPr>
          <p:cNvPr id="5" name="Rectangle 4"/>
          <p:cNvSpPr/>
          <p:nvPr/>
        </p:nvSpPr>
        <p:spPr>
          <a:xfrm>
            <a:off x="3335867" y="6472692"/>
            <a:ext cx="6096000" cy="215444"/>
          </a:xfrm>
          <a:prstGeom prst="rect">
            <a:avLst/>
          </a:prstGeom>
        </p:spPr>
        <p:txBody>
          <a:bodyPr>
            <a:spAutoFit/>
          </a:bodyPr>
          <a:lstStyle/>
          <a:p>
            <a:r>
              <a:rPr lang="en-AU" sz="800" dirty="0"/>
              <a:t>https://conscious98jhf.wordpress.com/2015/03/10/diy-solar-drying-lumber-wooden-pdf-cabinet-plans-free-woodworking/</a:t>
            </a:r>
          </a:p>
        </p:txBody>
      </p:sp>
    </p:spTree>
    <p:extLst>
      <p:ext uri="{BB962C8B-B14F-4D97-AF65-F5344CB8AC3E}">
        <p14:creationId xmlns:p14="http://schemas.microsoft.com/office/powerpoint/2010/main" val="8828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6533"/>
          </a:xfrm>
        </p:spPr>
        <p:txBody>
          <a:bodyPr>
            <a:normAutofit fontScale="90000"/>
          </a:bodyPr>
          <a:lstStyle/>
          <a:p>
            <a:pPr algn="ctr"/>
            <a:r>
              <a:rPr lang="en-US" dirty="0" smtClean="0"/>
              <a:t>Types of Timber</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523" y="1693334"/>
            <a:ext cx="8640382" cy="4456906"/>
          </a:xfrm>
        </p:spPr>
      </p:pic>
      <p:sp>
        <p:nvSpPr>
          <p:cNvPr id="5" name="Rectangle 4"/>
          <p:cNvSpPr/>
          <p:nvPr/>
        </p:nvSpPr>
        <p:spPr>
          <a:xfrm>
            <a:off x="6096000" y="6150240"/>
            <a:ext cx="6096000" cy="215444"/>
          </a:xfrm>
          <a:prstGeom prst="rect">
            <a:avLst/>
          </a:prstGeom>
        </p:spPr>
        <p:txBody>
          <a:bodyPr>
            <a:spAutoFit/>
          </a:bodyPr>
          <a:lstStyle/>
          <a:p>
            <a:r>
              <a:rPr lang="en-AU" sz="800" dirty="0"/>
              <a:t>http://www.thoughtyoumayask.com/picsbtqq/hardwoods-and-softwoods-wikipedia</a:t>
            </a:r>
          </a:p>
        </p:txBody>
      </p:sp>
    </p:spTree>
    <p:extLst>
      <p:ext uri="{BB962C8B-B14F-4D97-AF65-F5344CB8AC3E}">
        <p14:creationId xmlns:p14="http://schemas.microsoft.com/office/powerpoint/2010/main" val="181275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Common Softwoods and Hardwoods </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6397" y="1930400"/>
            <a:ext cx="3572404" cy="2679303"/>
          </a:xfrm>
        </p:spPr>
      </p:pic>
      <p:sp>
        <p:nvSpPr>
          <p:cNvPr id="6" name="Rectangle 5"/>
          <p:cNvSpPr/>
          <p:nvPr/>
        </p:nvSpPr>
        <p:spPr>
          <a:xfrm>
            <a:off x="643468" y="4609703"/>
            <a:ext cx="1896533" cy="707886"/>
          </a:xfrm>
          <a:prstGeom prst="rect">
            <a:avLst/>
          </a:prstGeom>
        </p:spPr>
        <p:txBody>
          <a:bodyPr wrap="square">
            <a:spAutoFit/>
          </a:bodyPr>
          <a:lstStyle/>
          <a:p>
            <a:r>
              <a:rPr lang="en-AU" sz="800" dirty="0">
                <a:solidFill>
                  <a:schemeClr val="bg1">
                    <a:lumMod val="75000"/>
                  </a:schemeClr>
                </a:solidFill>
              </a:rPr>
              <a:t>http://ketenewplymouth.peoplesnetworknz.info/friends_of_te_henui/images/show/10823-pinus-radiata-radiata-pine-insignis-pine-monterey-pine</a:t>
            </a:r>
            <a:endParaRPr lang="en-AU" sz="800" dirty="0">
              <a:solidFill>
                <a:schemeClr val="bg1">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201" y="3066653"/>
            <a:ext cx="5848350" cy="3086100"/>
          </a:xfrm>
          <a:prstGeom prst="rect">
            <a:avLst/>
          </a:prstGeom>
        </p:spPr>
      </p:pic>
      <p:sp>
        <p:nvSpPr>
          <p:cNvPr id="8" name="Rectangle 7"/>
          <p:cNvSpPr/>
          <p:nvPr/>
        </p:nvSpPr>
        <p:spPr>
          <a:xfrm>
            <a:off x="8517467" y="6508034"/>
            <a:ext cx="3674533" cy="382432"/>
          </a:xfrm>
          <a:prstGeom prst="rect">
            <a:avLst/>
          </a:prstGeom>
        </p:spPr>
        <p:txBody>
          <a:bodyPr wrap="square">
            <a:spAutoFit/>
          </a:bodyPr>
          <a:lstStyle/>
          <a:p>
            <a:r>
              <a:rPr lang="en-AU" sz="800" dirty="0">
                <a:solidFill>
                  <a:schemeClr val="bg1">
                    <a:lumMod val="75000"/>
                  </a:schemeClr>
                </a:solidFill>
              </a:rPr>
              <a:t>https://diybb.wordpress.com/2010/09/16/best-deck-timber-in-australia</a:t>
            </a:r>
            <a:r>
              <a:rPr lang="en-AU" dirty="0">
                <a:solidFill>
                  <a:schemeClr val="bg1">
                    <a:lumMod val="75000"/>
                  </a:schemeClr>
                </a:solidFill>
              </a:rPr>
              <a:t>/</a:t>
            </a:r>
          </a:p>
        </p:txBody>
      </p:sp>
    </p:spTree>
    <p:extLst>
      <p:ext uri="{BB962C8B-B14F-4D97-AF65-F5344CB8AC3E}">
        <p14:creationId xmlns:p14="http://schemas.microsoft.com/office/powerpoint/2010/main" val="38162452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125</TotalTime>
  <Words>198</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Arial Narrow</vt:lpstr>
      <vt:lpstr>Trebuchet MS</vt:lpstr>
      <vt:lpstr>Wingdings 3</vt:lpstr>
      <vt:lpstr>Facet</vt:lpstr>
      <vt:lpstr>Design and Technology</vt:lpstr>
      <vt:lpstr>The Timber Industry </vt:lpstr>
      <vt:lpstr>Forestry in Australia</vt:lpstr>
      <vt:lpstr>South Australian Forests</vt:lpstr>
      <vt:lpstr>Timber Production</vt:lpstr>
      <vt:lpstr>Where our Timber Comes From</vt:lpstr>
      <vt:lpstr>Kiln Drying</vt:lpstr>
      <vt:lpstr>Types of Timber</vt:lpstr>
      <vt:lpstr>Types of Common Softwoods and Hardwoods </vt:lpstr>
      <vt:lpstr>Man Made or Engineered Timber Products </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Technology</dc:title>
  <dc:creator>Paul Manser</dc:creator>
  <cp:lastModifiedBy>Paul Manser</cp:lastModifiedBy>
  <cp:revision>8</cp:revision>
  <dcterms:created xsi:type="dcterms:W3CDTF">2016-04-08T03:15:33Z</dcterms:created>
  <dcterms:modified xsi:type="dcterms:W3CDTF">2016-04-08T05:20:57Z</dcterms:modified>
</cp:coreProperties>
</file>