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0" r:id="rId6"/>
    <p:sldId id="266" r:id="rId7"/>
    <p:sldId id="261" r:id="rId8"/>
    <p:sldId id="262" r:id="rId9"/>
    <p:sldId id="267" r:id="rId10"/>
    <p:sldId id="263" r:id="rId11"/>
    <p:sldId id="264" r:id="rId12"/>
    <p:sldId id="268" r:id="rId13"/>
  </p:sldIdLst>
  <p:sldSz cx="6858000" cy="9906000" type="A4"/>
  <p:notesSz cx="6858000" cy="9144000"/>
  <p:defaultText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4660"/>
  </p:normalViewPr>
  <p:slideViewPr>
    <p:cSldViewPr>
      <p:cViewPr varScale="1">
        <p:scale>
          <a:sx n="38" d="100"/>
          <a:sy n="38" d="100"/>
        </p:scale>
        <p:origin x="1530" y="6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1"/>
            <a:ext cx="5829300" cy="2123370"/>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408944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192477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341169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350282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178814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1"/>
            <a:ext cx="3028950" cy="6537502"/>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401"/>
            <a:ext cx="3028950" cy="6537502"/>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47591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217385"/>
            <a:ext cx="303133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364175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166813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270946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2681287" y="394406"/>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291760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20"/>
            <a:ext cx="4114800" cy="59436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lang="en-GB" dirty="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DF54B7-8656-448B-A6B6-0185E26C388A}" type="datetimeFigureOut">
              <a:rPr lang="en-GB" smtClean="0"/>
              <a:t>18/06/2018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87CF51-615E-47CC-9F52-8CE1CEF8202D}" type="slidenum">
              <a:rPr lang="en-GB" smtClean="0"/>
              <a:t>‹#›</a:t>
            </a:fld>
            <a:endParaRPr lang="en-GB" dirty="0"/>
          </a:p>
        </p:txBody>
      </p:sp>
    </p:spTree>
    <p:extLst>
      <p:ext uri="{BB962C8B-B14F-4D97-AF65-F5344CB8AC3E}">
        <p14:creationId xmlns:p14="http://schemas.microsoft.com/office/powerpoint/2010/main" val="101316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00"/>
            <a:ext cx="6172200" cy="1651000"/>
          </a:xfrm>
          <a:prstGeom prst="rect">
            <a:avLst/>
          </a:prstGeom>
        </p:spPr>
        <p:txBody>
          <a:bodyPr vert="horz" lIns="95782" tIns="47891" rIns="95782" bIns="47891"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1"/>
            <a:ext cx="6172200" cy="6537502"/>
          </a:xfrm>
          <a:prstGeom prst="rect">
            <a:avLst/>
          </a:prstGeom>
        </p:spPr>
        <p:txBody>
          <a:bodyPr vert="horz" lIns="95782" tIns="47891" rIns="95782" bIns="478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5"/>
            <a:ext cx="1600200" cy="527403"/>
          </a:xfrm>
          <a:prstGeom prst="rect">
            <a:avLst/>
          </a:prstGeom>
        </p:spPr>
        <p:txBody>
          <a:bodyPr vert="horz" lIns="95782" tIns="47891" rIns="95782" bIns="47891" rtlCol="0" anchor="ctr"/>
          <a:lstStyle>
            <a:lvl1pPr algn="l">
              <a:defRPr sz="1300">
                <a:solidFill>
                  <a:schemeClr val="tx1">
                    <a:tint val="75000"/>
                  </a:schemeClr>
                </a:solidFill>
              </a:defRPr>
            </a:lvl1pPr>
          </a:lstStyle>
          <a:p>
            <a:fld id="{C6DF54B7-8656-448B-A6B6-0185E26C388A}" type="datetimeFigureOut">
              <a:rPr lang="en-GB" smtClean="0"/>
              <a:t>18/06/2018</a:t>
            </a:fld>
            <a:endParaRPr lang="en-GB" dirty="0"/>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5782" tIns="47891" rIns="95782" bIns="47891" rtlCol="0" anchor="ctr"/>
          <a:lstStyle>
            <a:lvl1pPr algn="r">
              <a:defRPr sz="1300">
                <a:solidFill>
                  <a:schemeClr val="tx1">
                    <a:tint val="75000"/>
                  </a:schemeClr>
                </a:solidFill>
              </a:defRPr>
            </a:lvl1pPr>
          </a:lstStyle>
          <a:p>
            <a:fld id="{B187CF51-615E-47CC-9F52-8CE1CEF8202D}" type="slidenum">
              <a:rPr lang="en-GB" smtClean="0"/>
              <a:t>‹#›</a:t>
            </a:fld>
            <a:endParaRPr lang="en-GB" dirty="0"/>
          </a:p>
        </p:txBody>
      </p:sp>
    </p:spTree>
    <p:extLst>
      <p:ext uri="{BB962C8B-B14F-4D97-AF65-F5344CB8AC3E}">
        <p14:creationId xmlns:p14="http://schemas.microsoft.com/office/powerpoint/2010/main" val="267981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816" rtl="0" eaLnBrk="1" latinLnBrk="0" hangingPunct="1">
        <a:spcBef>
          <a:spcPct val="0"/>
        </a:spcBef>
        <a:buNone/>
        <a:defRPr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gif"/><Relationship Id="rId7" Type="http://schemas.openxmlformats.org/officeDocument/2006/relationships/image" Target="../media/image37.pn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gif"/><Relationship Id="rId13" Type="http://schemas.openxmlformats.org/officeDocument/2006/relationships/image" Target="../media/image24.gif"/><Relationship Id="rId3" Type="http://schemas.openxmlformats.org/officeDocument/2006/relationships/image" Target="../media/image14.gif"/><Relationship Id="rId7" Type="http://schemas.openxmlformats.org/officeDocument/2006/relationships/image" Target="../media/image18.gif"/><Relationship Id="rId12" Type="http://schemas.openxmlformats.org/officeDocument/2006/relationships/image" Target="../media/image23.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7.gif"/><Relationship Id="rId11" Type="http://schemas.openxmlformats.org/officeDocument/2006/relationships/image" Target="../media/image22.gif"/><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gif"/><Relationship Id="rId1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1.gif"/><Relationship Id="rId3" Type="http://schemas.microsoft.com/office/2007/relationships/hdphoto" Target="../media/hdphoto2.wdp"/><Relationship Id="rId7" Type="http://schemas.openxmlformats.org/officeDocument/2006/relationships/image" Target="../media/image30.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gif"/><Relationship Id="rId11" Type="http://schemas.openxmlformats.org/officeDocument/2006/relationships/image" Target="../media/image33.gif"/><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28.gif"/><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7498471"/>
              </p:ext>
            </p:extLst>
          </p:nvPr>
        </p:nvGraphicFramePr>
        <p:xfrm>
          <a:off x="240075" y="3736108"/>
          <a:ext cx="6552000" cy="5939435"/>
        </p:xfrm>
        <a:graphic>
          <a:graphicData uri="http://schemas.openxmlformats.org/drawingml/2006/table">
            <a:tbl>
              <a:tblPr>
                <a:tableStyleId>{5940675A-B579-460E-94D1-54222C63F5DA}</a:tableStyleId>
              </a:tblPr>
              <a:tblGrid>
                <a:gridCol w="2232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360000">
                <a:tc>
                  <a:txBody>
                    <a:bodyPr/>
                    <a:lstStyle/>
                    <a:p>
                      <a:pPr algn="ctr"/>
                      <a:r>
                        <a:rPr lang="en-GB" sz="1200" b="1" u="sng" dirty="0"/>
                        <a:t>Softwood types</a:t>
                      </a:r>
                    </a:p>
                  </a:txBody>
                  <a:tcPr marL="1511" marR="1511" marT="1637" marB="1637" anchor="ctr"/>
                </a:tc>
                <a:tc>
                  <a:txBody>
                    <a:bodyPr/>
                    <a:lstStyle/>
                    <a:p>
                      <a:pPr algn="ctr"/>
                      <a:r>
                        <a:rPr lang="en-GB" sz="1200" b="1" u="sng" dirty="0"/>
                        <a:t>Grain image</a:t>
                      </a:r>
                    </a:p>
                  </a:txBody>
                  <a:tcPr marL="1511" marR="1511" marT="1637" marB="1637" anchor="ctr"/>
                </a:tc>
                <a:tc>
                  <a:txBody>
                    <a:bodyPr/>
                    <a:lstStyle/>
                    <a:p>
                      <a:pPr algn="ctr"/>
                      <a:r>
                        <a:rPr lang="en-GB" sz="1200" b="1" u="sng" dirty="0"/>
                        <a:t>Softwood uses</a:t>
                      </a:r>
                    </a:p>
                  </a:txBody>
                  <a:tcPr marL="1511" marR="1511" marT="1637" marB="1637" anchor="ctr"/>
                </a:tc>
                <a:tc>
                  <a:txBody>
                    <a:bodyPr/>
                    <a:lstStyle/>
                    <a:p>
                      <a:pPr algn="ctr"/>
                      <a:r>
                        <a:rPr lang="en-GB" sz="1200" b="1" u="sng" dirty="0"/>
                        <a:t>Example product</a:t>
                      </a:r>
                    </a:p>
                  </a:txBody>
                  <a:tcPr marL="1511" marR="1511" marT="1637" marB="1637" anchor="ctr"/>
                </a:tc>
                <a:extLst>
                  <a:ext uri="{0D108BD9-81ED-4DB2-BD59-A6C34878D82A}">
                    <a16:rowId xmlns:a16="http://schemas.microsoft.com/office/drawing/2014/main" val="10000"/>
                  </a:ext>
                </a:extLst>
              </a:tr>
              <a:tr h="1175046">
                <a:tc>
                  <a:txBody>
                    <a:bodyPr/>
                    <a:lstStyle/>
                    <a:p>
                      <a:pPr algn="ctr"/>
                      <a:r>
                        <a:rPr lang="en-GB" sz="1200" dirty="0"/>
                        <a:t/>
                      </a:r>
                      <a:br>
                        <a:rPr lang="en-GB" sz="1200" dirty="0"/>
                      </a:br>
                      <a:r>
                        <a:rPr lang="en-GB" sz="1200" dirty="0"/>
                        <a:t>Scots pine - A straight-grained softwood but knotty. Light in colour. Fairly strong but easy to work with. Cheap and readily available. A softwood.</a:t>
                      </a:r>
                    </a:p>
                  </a:txBody>
                  <a:tcPr marL="1511" marR="1511" marT="1637" marB="1637" anchor="ctr"/>
                </a:tc>
                <a:tc>
                  <a:txBody>
                    <a:bodyPr/>
                    <a:lstStyle/>
                    <a:p>
                      <a:pPr algn="ctr"/>
                      <a:endParaRPr lang="en-GB" sz="1200" dirty="0"/>
                    </a:p>
                  </a:txBody>
                  <a:tcPr marL="1511" marR="1511" marT="1637" marB="1637" anchor="ctr"/>
                </a:tc>
                <a:tc>
                  <a:txBody>
                    <a:bodyPr/>
                    <a:lstStyle/>
                    <a:p>
                      <a:pPr algn="ctr"/>
                      <a:r>
                        <a:rPr lang="en-GB" sz="1200" dirty="0" smtClean="0"/>
                        <a:t>Used </a:t>
                      </a:r>
                      <a:r>
                        <a:rPr lang="en-GB" sz="1200" dirty="0"/>
                        <a:t>for DIY and cheap quality furniture. Mainly used for constructional work and simple joinery. </a:t>
                      </a:r>
                    </a:p>
                  </a:txBody>
                  <a:tcPr marL="1511" marR="1511" marT="1637" marB="1637" anchor="ctr"/>
                </a:tc>
                <a:tc>
                  <a:txBody>
                    <a:bodyPr/>
                    <a:lstStyle/>
                    <a:p>
                      <a:pPr algn="ctr"/>
                      <a:endParaRPr lang="en-GB" sz="1200" dirty="0"/>
                    </a:p>
                  </a:txBody>
                  <a:tcPr marL="1511" marR="1511" marT="1637" marB="1637" anchor="ctr"/>
                </a:tc>
                <a:extLst>
                  <a:ext uri="{0D108BD9-81ED-4DB2-BD59-A6C34878D82A}">
                    <a16:rowId xmlns:a16="http://schemas.microsoft.com/office/drawing/2014/main" val="10001"/>
                  </a:ext>
                </a:extLst>
              </a:tr>
              <a:tr h="1175046">
                <a:tc>
                  <a:txBody>
                    <a:bodyPr/>
                    <a:lstStyle/>
                    <a:p>
                      <a:pPr algn="ctr"/>
                      <a:r>
                        <a:rPr lang="en-GB" sz="1200" dirty="0"/>
                        <a:t/>
                      </a:r>
                      <a:br>
                        <a:rPr lang="en-GB" sz="1200" dirty="0"/>
                      </a:br>
                      <a:r>
                        <a:rPr lang="en-GB" sz="1200" dirty="0"/>
                        <a:t>Parana pine - Hard and straight-grained. Almost knot free. Fairly strong and durable. Expensive. Pale yellow in colour with red/brown streaks. A softwood.</a:t>
                      </a:r>
                    </a:p>
                  </a:txBody>
                  <a:tcPr marL="1511" marR="1511" marT="1637" marB="1637" anchor="ctr"/>
                </a:tc>
                <a:tc>
                  <a:txBody>
                    <a:bodyPr/>
                    <a:lstStyle/>
                    <a:p>
                      <a:pPr algn="ctr"/>
                      <a:endParaRPr lang="en-GB" sz="1200" dirty="0"/>
                    </a:p>
                  </a:txBody>
                  <a:tcPr marL="1511" marR="1511" marT="1637" marB="1637" anchor="ctr"/>
                </a:tc>
                <a:tc>
                  <a:txBody>
                    <a:bodyPr/>
                    <a:lstStyle/>
                    <a:p>
                      <a:pPr algn="ctr"/>
                      <a:r>
                        <a:rPr lang="en-GB" sz="1200" dirty="0" smtClean="0"/>
                        <a:t>Used </a:t>
                      </a:r>
                      <a:r>
                        <a:rPr lang="en-GB" sz="1200" dirty="0"/>
                        <a:t>for good quality knot free pine red / brown furniture such as doors and staircases. </a:t>
                      </a:r>
                    </a:p>
                  </a:txBody>
                  <a:tcPr marL="1511" marR="1511" marT="1637" marB="1637" anchor="ctr"/>
                </a:tc>
                <a:tc>
                  <a:txBody>
                    <a:bodyPr/>
                    <a:lstStyle/>
                    <a:p>
                      <a:pPr algn="ctr"/>
                      <a:endParaRPr lang="en-GB" sz="1200" dirty="0"/>
                    </a:p>
                  </a:txBody>
                  <a:tcPr marL="1511" marR="1511" marT="1637" marB="1637" anchor="ctr"/>
                </a:tc>
                <a:extLst>
                  <a:ext uri="{0D108BD9-81ED-4DB2-BD59-A6C34878D82A}">
                    <a16:rowId xmlns:a16="http://schemas.microsoft.com/office/drawing/2014/main" val="10002"/>
                  </a:ext>
                </a:extLst>
              </a:tr>
              <a:tr h="1109629">
                <a:tc>
                  <a:txBody>
                    <a:bodyPr/>
                    <a:lstStyle/>
                    <a:p>
                      <a:pPr algn="ctr"/>
                      <a:r>
                        <a:rPr lang="en-GB" sz="1200" dirty="0"/>
                        <a:t/>
                      </a:r>
                      <a:br>
                        <a:rPr lang="en-GB" sz="1200" dirty="0"/>
                      </a:br>
                      <a:r>
                        <a:rPr lang="en-GB" sz="1200" dirty="0"/>
                        <a:t>Spruce - Creamy-white softwood with small hard knots. Not very durable. A softwood.</a:t>
                      </a:r>
                    </a:p>
                  </a:txBody>
                  <a:tcPr marL="1511" marR="1511" marT="1637" marB="1637" anchor="ctr"/>
                </a:tc>
                <a:tc>
                  <a:txBody>
                    <a:bodyPr/>
                    <a:lstStyle/>
                    <a:p>
                      <a:pPr algn="ctr"/>
                      <a:endParaRPr lang="en-GB" sz="1200" dirty="0"/>
                    </a:p>
                  </a:txBody>
                  <a:tcPr marL="1511" marR="1511" marT="1637" marB="1637" anchor="ctr"/>
                </a:tc>
                <a:tc>
                  <a:txBody>
                    <a:bodyPr/>
                    <a:lstStyle/>
                    <a:p>
                      <a:pPr algn="ctr"/>
                      <a:r>
                        <a:rPr lang="en-GB" sz="1200" dirty="0" smtClean="0"/>
                        <a:t>Used </a:t>
                      </a:r>
                      <a:r>
                        <a:rPr lang="en-GB" sz="1200" dirty="0"/>
                        <a:t>for general indoor work, whitewood furniture used in bedrooms and kitchens. </a:t>
                      </a:r>
                    </a:p>
                  </a:txBody>
                  <a:tcPr marL="1511" marR="1511" marT="1637" marB="1637" anchor="ctr"/>
                </a:tc>
                <a:tc>
                  <a:txBody>
                    <a:bodyPr/>
                    <a:lstStyle/>
                    <a:p>
                      <a:pPr algn="ctr"/>
                      <a:endParaRPr lang="en-GB" sz="1200" dirty="0"/>
                    </a:p>
                  </a:txBody>
                  <a:tcPr marL="1511" marR="1511" marT="1637" marB="1637" anchor="ctr"/>
                </a:tc>
                <a:extLst>
                  <a:ext uri="{0D108BD9-81ED-4DB2-BD59-A6C34878D82A}">
                    <a16:rowId xmlns:a16="http://schemas.microsoft.com/office/drawing/2014/main" val="10003"/>
                  </a:ext>
                </a:extLst>
              </a:tr>
              <a:tr h="1048858">
                <a:tc>
                  <a:txBody>
                    <a:bodyPr/>
                    <a:lstStyle/>
                    <a:p>
                      <a:pPr algn="ctr"/>
                      <a:r>
                        <a:rPr lang="en-GB" sz="1200" dirty="0"/>
                        <a:t>Yellow cedar - A pale yellow-coloured softwood with a fine even texture. Light in weight but stiff and stable.</a:t>
                      </a:r>
                    </a:p>
                  </a:txBody>
                  <a:tcPr marL="1511" marR="1511" marT="1637" marB="1637" anchor="ctr"/>
                </a:tc>
                <a:tc>
                  <a:txBody>
                    <a:bodyPr/>
                    <a:lstStyle/>
                    <a:p>
                      <a:pPr algn="ctr"/>
                      <a:endParaRPr lang="en-GB" sz="1200" dirty="0"/>
                    </a:p>
                  </a:txBody>
                  <a:tcPr marL="1511" marR="1511" marT="1637" marB="1637" anchor="ctr"/>
                </a:tc>
                <a:tc>
                  <a:txBody>
                    <a:bodyPr/>
                    <a:lstStyle/>
                    <a:p>
                      <a:pPr algn="ctr"/>
                      <a:r>
                        <a:rPr lang="en-GB" sz="1200" dirty="0" smtClean="0"/>
                        <a:t>Used </a:t>
                      </a:r>
                      <a:r>
                        <a:rPr lang="en-GB" sz="1200" dirty="0"/>
                        <a:t>for furniture, boat building, veneers, and model making.</a:t>
                      </a:r>
                    </a:p>
                  </a:txBody>
                  <a:tcPr marL="1511" marR="1511" marT="1637" marB="1637" anchor="ctr"/>
                </a:tc>
                <a:tc>
                  <a:txBody>
                    <a:bodyPr/>
                    <a:lstStyle/>
                    <a:p>
                      <a:pPr algn="ctr"/>
                      <a:endParaRPr lang="en-GB" sz="1200" dirty="0"/>
                    </a:p>
                  </a:txBody>
                  <a:tcPr marL="1511" marR="1511" marT="1637" marB="1637" anchor="ctr"/>
                </a:tc>
                <a:extLst>
                  <a:ext uri="{0D108BD9-81ED-4DB2-BD59-A6C34878D82A}">
                    <a16:rowId xmlns:a16="http://schemas.microsoft.com/office/drawing/2014/main" val="10004"/>
                  </a:ext>
                </a:extLst>
              </a:tr>
              <a:tr h="1070856">
                <a:tc>
                  <a:txBody>
                    <a:bodyPr/>
                    <a:lstStyle/>
                    <a:p>
                      <a:pPr algn="ctr"/>
                      <a:r>
                        <a:rPr lang="en-GB" sz="1200" dirty="0"/>
                        <a:t/>
                      </a:r>
                      <a:br>
                        <a:rPr lang="en-GB" sz="1200" dirty="0"/>
                      </a:br>
                      <a:r>
                        <a:rPr lang="en-GB" sz="1200" dirty="0"/>
                        <a:t>European redwood - Quite strong, Lots of knots, durable when preserved. cheap</a:t>
                      </a:r>
                    </a:p>
                  </a:txBody>
                  <a:tcPr marL="1511" marR="1511" marT="1637" marB="1637" anchor="ctr"/>
                </a:tc>
                <a:tc>
                  <a:txBody>
                    <a:bodyPr/>
                    <a:lstStyle/>
                    <a:p>
                      <a:pPr algn="ctr"/>
                      <a:endParaRPr lang="en-GB" sz="1200" dirty="0"/>
                    </a:p>
                  </a:txBody>
                  <a:tcPr marL="1511" marR="1511" marT="1637" marB="1637" anchor="ctr"/>
                </a:tc>
                <a:tc>
                  <a:txBody>
                    <a:bodyPr/>
                    <a:lstStyle/>
                    <a:p>
                      <a:pPr algn="ctr"/>
                      <a:r>
                        <a:rPr lang="en-GB" sz="1200" dirty="0" smtClean="0"/>
                        <a:t>Used </a:t>
                      </a:r>
                      <a:r>
                        <a:rPr lang="en-GB" sz="1200" dirty="0"/>
                        <a:t>for general woodwork, cupboards, shelves, roofs.</a:t>
                      </a:r>
                    </a:p>
                  </a:txBody>
                  <a:tcPr marL="1511" marR="1511" marT="1637" marB="1637" anchor="ctr"/>
                </a:tc>
                <a:tc>
                  <a:txBody>
                    <a:bodyPr/>
                    <a:lstStyle/>
                    <a:p>
                      <a:pPr algn="ctr"/>
                      <a:endParaRPr lang="en-GB" sz="1200" dirty="0"/>
                    </a:p>
                  </a:txBody>
                  <a:tcPr marL="1511" marR="1511" marT="1637" marB="1637" anchor="ctr"/>
                </a:tc>
                <a:extLst>
                  <a:ext uri="{0D108BD9-81ED-4DB2-BD59-A6C34878D82A}">
                    <a16:rowId xmlns:a16="http://schemas.microsoft.com/office/drawing/2014/main" val="10005"/>
                  </a:ext>
                </a:extLst>
              </a:tr>
            </a:tbl>
          </a:graphicData>
        </a:graphic>
      </p:graphicFrame>
      <p:pic>
        <p:nvPicPr>
          <p:cNvPr id="1025" name="Picture 1" descr="http://www.mr-dt.com/images/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545" y="1822979"/>
            <a:ext cx="34018" cy="73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ftwood scots 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674" y="223752"/>
            <a:ext cx="1080120" cy="16327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ne need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77" y="1916454"/>
            <a:ext cx="1080120" cy="1632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r-dt.com/images/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545" y="1822979"/>
            <a:ext cx="34018" cy="73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ots p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917" y="4231620"/>
            <a:ext cx="1131554" cy="793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ap quality furniture"/>
          <p:cNvPicPr>
            <a:picLocks noChangeAspect="1" noChangeArrowheads="1"/>
          </p:cNvPicPr>
          <p:nvPr/>
        </p:nvPicPr>
        <p:blipFill rotWithShape="1">
          <a:blip r:embed="rId6">
            <a:extLst>
              <a:ext uri="{28A0092B-C50C-407E-A947-70E740481C1C}">
                <a14:useLocalDpi xmlns:a14="http://schemas.microsoft.com/office/drawing/2010/main" val="0"/>
              </a:ext>
            </a:extLst>
          </a:blip>
          <a:srcRect l="17591" t="15120" r="10409" b="12880"/>
          <a:stretch/>
        </p:blipFill>
        <p:spPr bwMode="auto">
          <a:xfrm>
            <a:off x="5661113" y="4127115"/>
            <a:ext cx="864231" cy="9362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rana p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3917" y="5396284"/>
            <a:ext cx="1131554" cy="835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irca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1113" y="5334713"/>
            <a:ext cx="864231" cy="9362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pru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3917" y="6542834"/>
            <a:ext cx="1131554" cy="8357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r-dt.com/images/spruce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113" y="6490568"/>
            <a:ext cx="864231" cy="9362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Yellow ced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5963" y="7657586"/>
            <a:ext cx="1108064" cy="7242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oat buildi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113" y="7566349"/>
            <a:ext cx="864231" cy="9362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European redwoo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3916" y="8697416"/>
            <a:ext cx="1120111" cy="7370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oo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1113" y="8625261"/>
            <a:ext cx="864231" cy="936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8640" y="927195"/>
            <a:ext cx="5452034" cy="684637"/>
          </a:xfrm>
          <a:prstGeom prst="rect">
            <a:avLst/>
          </a:prstGeom>
        </p:spPr>
        <p:txBody>
          <a:bodyPr wrap="square" lIns="68415" tIns="34208" rIns="68415" bIns="34208">
            <a:spAutoFit/>
          </a:bodyPr>
          <a:lstStyle/>
          <a:p>
            <a:r>
              <a:rPr lang="en-GB" sz="1000" dirty="0"/>
              <a:t>Softwoods come from coniferous trees which have needles instead of leaves. Softwoods grow faster than hardwoods and so are cheaper they are also easier to work with as they are typically softer than hardwoods. This makes them ideal for using in the construction trade because they are cheap and relatively renewable with their fast growing speeds.</a:t>
            </a:r>
          </a:p>
        </p:txBody>
      </p:sp>
      <p:sp>
        <p:nvSpPr>
          <p:cNvPr id="8" name="Rectangle 7"/>
          <p:cNvSpPr/>
          <p:nvPr/>
        </p:nvSpPr>
        <p:spPr>
          <a:xfrm>
            <a:off x="1525931" y="1721213"/>
            <a:ext cx="5194863" cy="1595675"/>
          </a:xfrm>
          <a:prstGeom prst="rect">
            <a:avLst/>
          </a:prstGeom>
        </p:spPr>
        <p:txBody>
          <a:bodyPr wrap="square" lIns="68415" tIns="34208" rIns="68415" bIns="34208">
            <a:spAutoFit/>
          </a:bodyPr>
          <a:lstStyle/>
          <a:p>
            <a:r>
              <a:rPr lang="en-GB" sz="1200" dirty="0"/>
              <a:t>Softwood properties:</a:t>
            </a:r>
            <a:br>
              <a:rPr lang="en-GB" sz="1200" dirty="0"/>
            </a:br>
            <a:r>
              <a:rPr lang="en-GB" sz="1200" dirty="0"/>
              <a:t/>
            </a:r>
            <a:br>
              <a:rPr lang="en-GB" sz="1200" dirty="0"/>
            </a:br>
            <a:r>
              <a:rPr lang="en-GB" sz="1200" dirty="0"/>
              <a:t>• Softwoods come from </a:t>
            </a:r>
            <a:r>
              <a:rPr lang="en-GB" sz="1200" b="1" dirty="0"/>
              <a:t>coniferous</a:t>
            </a:r>
            <a:r>
              <a:rPr lang="en-GB" sz="1200" dirty="0"/>
              <a:t> trees. (they do not loose their leaves)</a:t>
            </a:r>
            <a:br>
              <a:rPr lang="en-GB" sz="1200" dirty="0"/>
            </a:br>
            <a:r>
              <a:rPr lang="en-GB" sz="1200" dirty="0"/>
              <a:t>• Softwoods have </a:t>
            </a:r>
            <a:r>
              <a:rPr lang="en-GB" sz="1200" b="1" dirty="0"/>
              <a:t>needles</a:t>
            </a:r>
            <a:r>
              <a:rPr lang="en-GB" sz="1200" dirty="0"/>
              <a:t> instead of </a:t>
            </a:r>
            <a:r>
              <a:rPr lang="en-GB" sz="1200" b="1" dirty="0"/>
              <a:t>leaves</a:t>
            </a:r>
            <a:r>
              <a:rPr lang="en-GB" sz="1200" dirty="0"/>
              <a:t>.</a:t>
            </a:r>
            <a:br>
              <a:rPr lang="en-GB" sz="1200" dirty="0"/>
            </a:br>
            <a:r>
              <a:rPr lang="en-GB" sz="1200" dirty="0"/>
              <a:t>• Softwoods grow </a:t>
            </a:r>
            <a:r>
              <a:rPr lang="en-GB" sz="1200" b="1" dirty="0"/>
              <a:t>faster</a:t>
            </a:r>
            <a:r>
              <a:rPr lang="en-GB" sz="1200" dirty="0"/>
              <a:t> than </a:t>
            </a:r>
            <a:r>
              <a:rPr lang="en-GB" sz="1200" b="1" dirty="0"/>
              <a:t>hardwoods</a:t>
            </a:r>
            <a:r>
              <a:rPr lang="en-GB" sz="1200" dirty="0"/>
              <a:t> this makes them cheaper.</a:t>
            </a:r>
            <a:br>
              <a:rPr lang="en-GB" sz="1200" dirty="0"/>
            </a:br>
            <a:r>
              <a:rPr lang="en-GB" sz="1200" dirty="0"/>
              <a:t>• Often used as </a:t>
            </a:r>
            <a:r>
              <a:rPr lang="en-GB" sz="1200" b="1" dirty="0"/>
              <a:t>building</a:t>
            </a:r>
            <a:r>
              <a:rPr lang="en-GB" sz="1200" dirty="0"/>
              <a:t> material.</a:t>
            </a:r>
            <a:br>
              <a:rPr lang="en-GB" sz="1200" dirty="0"/>
            </a:br>
            <a:r>
              <a:rPr lang="en-GB" sz="1200" dirty="0"/>
              <a:t>• Trees grow tall and straight which makes it easier for the </a:t>
            </a:r>
            <a:r>
              <a:rPr lang="en-GB" sz="1200" b="1" dirty="0"/>
              <a:t>manufacturer</a:t>
            </a:r>
            <a:r>
              <a:rPr lang="en-GB" sz="1200" dirty="0"/>
              <a:t> to cut long straight planks of wood.</a:t>
            </a:r>
          </a:p>
        </p:txBody>
      </p:sp>
      <p:sp>
        <p:nvSpPr>
          <p:cNvPr id="9" name="Rectangle 8"/>
          <p:cNvSpPr/>
          <p:nvPr/>
        </p:nvSpPr>
        <p:spPr>
          <a:xfrm>
            <a:off x="145860" y="212713"/>
            <a:ext cx="2347169" cy="684637"/>
          </a:xfrm>
          <a:prstGeom prst="rect">
            <a:avLst/>
          </a:prstGeom>
          <a:noFill/>
        </p:spPr>
        <p:txBody>
          <a:bodyPr wrap="none" lIns="68415" tIns="34208" rIns="68415" bIns="34208">
            <a:spAutoFit/>
          </a:bodyPr>
          <a:lstStyle/>
          <a:p>
            <a:pPr algn="ctr"/>
            <a:r>
              <a:rPr lang="en-GB" sz="4000" dirty="0"/>
              <a:t>Softwoods</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5725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13" y="0"/>
            <a:ext cx="6840887" cy="646331"/>
          </a:xfrm>
          <a:prstGeom prst="rect">
            <a:avLst/>
          </a:prstGeom>
        </p:spPr>
        <p:txBody>
          <a:bodyPr wrap="square">
            <a:spAutoFit/>
          </a:bodyPr>
          <a:lstStyle/>
          <a:p>
            <a:pPr algn="ctr" defTabSz="1778000">
              <a:lnSpc>
                <a:spcPct val="90000"/>
              </a:lnSpc>
              <a:spcBef>
                <a:spcPct val="0"/>
              </a:spcBef>
              <a:spcAft>
                <a:spcPct val="35000"/>
              </a:spcAft>
            </a:pPr>
            <a:r>
              <a:rPr lang="en-GB" sz="4000" b="1" u="sng" dirty="0" smtClean="0">
                <a:latin typeface="Comic Sans MS" panose="030F0702030302020204" pitchFamily="66" charset="0"/>
              </a:rPr>
              <a:t>Sustainability</a:t>
            </a:r>
            <a:endParaRPr lang="en-GB" sz="4000" b="1" u="sng" dirty="0">
              <a:latin typeface="Comic Sans MS" panose="030F0702030302020204" pitchFamily="66" charset="0"/>
            </a:endParaRPr>
          </a:p>
        </p:txBody>
      </p:sp>
      <p:pic>
        <p:nvPicPr>
          <p:cNvPr id="12" name="Picture 1" descr="http://www.mr-dt.com/images/white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575" y="956098"/>
            <a:ext cx="85725" cy="9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mr-dt.com/images/1x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575" y="95609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www.mr-dt.com/images/1x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575" y="956098"/>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txBox="1">
            <a:spLocks/>
          </p:cNvSpPr>
          <p:nvPr/>
        </p:nvSpPr>
        <p:spPr>
          <a:xfrm>
            <a:off x="-15863" y="770521"/>
            <a:ext cx="6858000" cy="798104"/>
          </a:xfrm>
          <a:prstGeom prst="rect">
            <a:avLst/>
          </a:prstGeom>
        </p:spPr>
        <p:txBody>
          <a:bodyPr>
            <a:normAutofit/>
          </a:bodyPr>
          <a:lst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latin typeface="Comic Sans MS" panose="030F0702030302020204" pitchFamily="66" charset="0"/>
              </a:rPr>
              <a:t>Sustainability is being able to produce what we need today without future generations having to go without.</a:t>
            </a:r>
            <a:endParaRPr lang="en-GB" sz="1400" dirty="0">
              <a:latin typeface="Comic Sans MS" panose="030F0702030302020204" pitchFamily="66" charset="0"/>
            </a:endParaRPr>
          </a:p>
        </p:txBody>
      </p:sp>
      <p:sp>
        <p:nvSpPr>
          <p:cNvPr id="30" name="TextBox 29"/>
          <p:cNvSpPr txBox="1"/>
          <p:nvPr/>
        </p:nvSpPr>
        <p:spPr>
          <a:xfrm>
            <a:off x="42927" y="1427433"/>
            <a:ext cx="3808243" cy="738664"/>
          </a:xfrm>
          <a:prstGeom prst="rect">
            <a:avLst/>
          </a:prstGeom>
          <a:noFill/>
        </p:spPr>
        <p:txBody>
          <a:bodyPr wrap="square" rtlCol="0">
            <a:spAutoFit/>
          </a:bodyPr>
          <a:lstStyle/>
          <a:p>
            <a:r>
              <a:rPr lang="en-GB" sz="1400" dirty="0" smtClean="0">
                <a:latin typeface="Comic Sans MS" panose="030F0702030302020204" pitchFamily="66" charset="0"/>
              </a:rPr>
              <a:t>Forests that replace felled (cut down) tress with new seedlings so that there will be trees for future generations</a:t>
            </a:r>
            <a:endParaRPr lang="en-GB" sz="1400" dirty="0">
              <a:latin typeface="Comic Sans MS" panose="030F0702030302020204" pitchFamily="66"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026" y="1185795"/>
            <a:ext cx="2723300" cy="1644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a:off x="15202" y="2415385"/>
            <a:ext cx="3470013" cy="1384995"/>
          </a:xfrm>
          <a:prstGeom prst="rect">
            <a:avLst/>
          </a:prstGeom>
          <a:noFill/>
        </p:spPr>
        <p:txBody>
          <a:bodyPr wrap="square" rtlCol="0">
            <a:spAutoFit/>
          </a:bodyPr>
          <a:lstStyle/>
          <a:p>
            <a:r>
              <a:rPr lang="en-GB" sz="1400" dirty="0" smtClean="0">
                <a:latin typeface="Comic Sans MS" panose="030F0702030302020204" pitchFamily="66" charset="0"/>
              </a:rPr>
              <a:t>When non-sustainable sources of wood are used, the following can happen:</a:t>
            </a:r>
          </a:p>
          <a:p>
            <a:pPr marL="285750" indent="-285750">
              <a:buFont typeface="Wingdings" panose="05000000000000000000" pitchFamily="2" charset="2"/>
              <a:buChar char="ü"/>
            </a:pPr>
            <a:r>
              <a:rPr lang="en-GB" sz="1400" dirty="0" smtClean="0">
                <a:latin typeface="Comic Sans MS" panose="030F0702030302020204" pitchFamily="66" charset="0"/>
              </a:rPr>
              <a:t>Disforestation</a:t>
            </a:r>
          </a:p>
          <a:p>
            <a:pPr marL="285750" indent="-285750">
              <a:buFont typeface="Wingdings" panose="05000000000000000000" pitchFamily="2" charset="2"/>
              <a:buChar char="ü"/>
            </a:pPr>
            <a:r>
              <a:rPr lang="en-GB" sz="1400" dirty="0" smtClean="0">
                <a:latin typeface="Comic Sans MS" panose="030F0702030302020204" pitchFamily="66" charset="0"/>
              </a:rPr>
              <a:t>Destroying natural habitat for animals</a:t>
            </a:r>
          </a:p>
          <a:p>
            <a:pPr marL="285750" indent="-285750">
              <a:buFont typeface="Wingdings" panose="05000000000000000000" pitchFamily="2" charset="2"/>
              <a:buChar char="ü"/>
            </a:pPr>
            <a:r>
              <a:rPr lang="en-GB" sz="1400" dirty="0" smtClean="0">
                <a:latin typeface="Comic Sans MS" panose="030F0702030302020204" pitchFamily="66" charset="0"/>
              </a:rPr>
              <a:t>Global warming</a:t>
            </a:r>
            <a:endParaRPr lang="en-GB" sz="1400" dirty="0">
              <a:latin typeface="Comic Sans MS" panose="030F0702030302020204" pitchFamily="66" charset="0"/>
            </a:endParaRPr>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423" y="3924546"/>
            <a:ext cx="2089041" cy="1392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33" y="5631039"/>
            <a:ext cx="1891682" cy="1400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37" y="5661521"/>
            <a:ext cx="2288609" cy="1360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5" name="Title 1"/>
          <p:cNvSpPr txBox="1">
            <a:spLocks/>
          </p:cNvSpPr>
          <p:nvPr/>
        </p:nvSpPr>
        <p:spPr>
          <a:xfrm>
            <a:off x="48283" y="7536681"/>
            <a:ext cx="6873863" cy="467335"/>
          </a:xfrm>
          <a:prstGeom prst="rect">
            <a:avLst/>
          </a:prstGeom>
        </p:spPr>
        <p:txBody>
          <a:bodyPr>
            <a:noAutofit/>
          </a:bodyPr>
          <a:lstStyle>
            <a:lvl1pPr algn="ctr" defTabSz="957816" rtl="0" eaLnBrk="1" latinLnBrk="0" hangingPunct="1">
              <a:spcBef>
                <a:spcPct val="0"/>
              </a:spcBef>
              <a:buNone/>
              <a:defRPr sz="4600" kern="1200">
                <a:solidFill>
                  <a:schemeClr val="tx1"/>
                </a:solidFill>
                <a:latin typeface="+mj-lt"/>
                <a:ea typeface="+mj-ea"/>
                <a:cs typeface="+mj-cs"/>
              </a:defRPr>
            </a:lvl1pPr>
          </a:lstStyle>
          <a:p>
            <a:pPr algn="l"/>
            <a:r>
              <a:rPr lang="en-GB" sz="2000" b="1" u="sng" dirty="0" smtClean="0">
                <a:latin typeface="Comic Sans MS" panose="030F0702030302020204" pitchFamily="66" charset="0"/>
              </a:rPr>
              <a:t>FSC – Forest Stewardship Council</a:t>
            </a:r>
            <a:endParaRPr lang="en-GB" sz="2000" b="1" u="sng" dirty="0">
              <a:latin typeface="Comic Sans MS" panose="030F0702030302020204" pitchFamily="66" charset="0"/>
            </a:endParaRPr>
          </a:p>
        </p:txBody>
      </p:sp>
      <p:sp>
        <p:nvSpPr>
          <p:cNvPr id="36" name="Content Placeholder 2"/>
          <p:cNvSpPr txBox="1">
            <a:spLocks/>
          </p:cNvSpPr>
          <p:nvPr/>
        </p:nvSpPr>
        <p:spPr>
          <a:xfrm>
            <a:off x="-15863" y="8188556"/>
            <a:ext cx="5030547" cy="1122392"/>
          </a:xfrm>
          <a:prstGeom prst="rect">
            <a:avLst/>
          </a:prstGeom>
        </p:spPr>
        <p:txBody>
          <a:bodyPr/>
          <a:lst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buFont typeface="Wingdings" panose="05000000000000000000" pitchFamily="2" charset="2"/>
              <a:buChar char="ü"/>
            </a:pPr>
            <a:r>
              <a:rPr lang="en-GB" sz="1400" dirty="0" smtClean="0">
                <a:latin typeface="Comic Sans MS" panose="030F0702030302020204" pitchFamily="66" charset="0"/>
              </a:rPr>
              <a:t>Established in 1993</a:t>
            </a:r>
          </a:p>
          <a:p>
            <a:pPr>
              <a:buFont typeface="Wingdings" panose="05000000000000000000" pitchFamily="2" charset="2"/>
              <a:buChar char="ü"/>
            </a:pPr>
            <a:r>
              <a:rPr lang="en-GB" sz="1400" dirty="0" smtClean="0">
                <a:latin typeface="Comic Sans MS" panose="030F0702030302020204" pitchFamily="66" charset="0"/>
              </a:rPr>
              <a:t>Promoting the responsible management of the worlds forests</a:t>
            </a:r>
          </a:p>
          <a:p>
            <a:pPr>
              <a:buFont typeface="Wingdings" panose="05000000000000000000" pitchFamily="2" charset="2"/>
              <a:buChar char="ü"/>
            </a:pPr>
            <a:r>
              <a:rPr lang="en-GB" sz="1400" dirty="0" smtClean="0">
                <a:latin typeface="Comic Sans MS" panose="030F0702030302020204" pitchFamily="66" charset="0"/>
              </a:rPr>
              <a:t>Trying to ensure that there are enough resources remaining to support future generations of humans and animals</a:t>
            </a:r>
          </a:p>
          <a:p>
            <a:pPr algn="ctr"/>
            <a:endParaRPr lang="en-GB" dirty="0">
              <a:solidFill>
                <a:schemeClr val="accent1"/>
              </a:solidFill>
            </a:endParaRPr>
          </a:p>
        </p:txBody>
      </p:sp>
      <p:pic>
        <p:nvPicPr>
          <p:cNvPr id="37"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4082" y="7743862"/>
            <a:ext cx="1522051" cy="152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50302" y="3527995"/>
            <a:ext cx="4391835" cy="2185214"/>
          </a:xfrm>
          <a:prstGeom prst="rect">
            <a:avLst/>
          </a:prstGeom>
          <a:noFill/>
        </p:spPr>
        <p:txBody>
          <a:bodyPr wrap="square" rtlCol="0">
            <a:spAutoFit/>
          </a:bodyPr>
          <a:lstStyle/>
          <a:p>
            <a:r>
              <a:rPr lang="en-GB" sz="1400" dirty="0" smtClean="0">
                <a:latin typeface="Comic Sans MS" panose="030F0702030302020204" pitchFamily="66" charset="0"/>
              </a:rPr>
              <a:t>Forestry is sustainable as long as trees are replaced, either naturally or because of replanting. </a:t>
            </a:r>
          </a:p>
          <a:p>
            <a:r>
              <a:rPr lang="en-GB" sz="1400" dirty="0" smtClean="0">
                <a:latin typeface="Comic Sans MS" panose="030F0702030302020204" pitchFamily="66" charset="0"/>
              </a:rPr>
              <a:t>It has some important consequences:</a:t>
            </a:r>
          </a:p>
          <a:p>
            <a:pPr marL="171450" indent="-171450">
              <a:buFont typeface="Arial" panose="020B0604020202020204" pitchFamily="34" charset="0"/>
              <a:buChar char="•"/>
            </a:pPr>
            <a:r>
              <a:rPr lang="en-GB" sz="1400" dirty="0" smtClean="0">
                <a:latin typeface="Comic Sans MS" panose="030F0702030302020204" pitchFamily="66" charset="0"/>
              </a:rPr>
              <a:t>forest habitats are destroyed </a:t>
            </a:r>
          </a:p>
          <a:p>
            <a:pPr marL="171450" indent="-171450">
              <a:buFont typeface="Arial" panose="020B0604020202020204" pitchFamily="34" charset="0"/>
              <a:buChar char="•"/>
            </a:pPr>
            <a:r>
              <a:rPr lang="en-GB" sz="1400" dirty="0" smtClean="0">
                <a:latin typeface="Comic Sans MS" panose="030F0702030302020204" pitchFamily="66" charset="0"/>
              </a:rPr>
              <a:t>soil erosion increases, causing barren land, flooding and land slides </a:t>
            </a:r>
          </a:p>
          <a:p>
            <a:pPr marL="171450" indent="-171450">
              <a:buFont typeface="Arial" panose="020B0604020202020204" pitchFamily="34" charset="0"/>
              <a:buChar char="•"/>
            </a:pPr>
            <a:r>
              <a:rPr lang="en-GB" sz="1400" dirty="0" smtClean="0">
                <a:latin typeface="Comic Sans MS" panose="030F0702030302020204" pitchFamily="66" charset="0"/>
              </a:rPr>
              <a:t>air pollution is caused when trees are burned after felling </a:t>
            </a:r>
          </a:p>
          <a:p>
            <a:endParaRPr lang="en-GB" sz="1000" dirty="0">
              <a:latin typeface="Comic Sans MS" panose="030F0702030302020204" pitchFamily="66" charset="0"/>
            </a:endParaRPr>
          </a:p>
        </p:txBody>
      </p:sp>
    </p:spTree>
    <p:extLst>
      <p:ext uri="{BB962C8B-B14F-4D97-AF65-F5344CB8AC3E}">
        <p14:creationId xmlns:p14="http://schemas.microsoft.com/office/powerpoint/2010/main" val="772033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0" y="872649"/>
            <a:ext cx="6858000" cy="3416320"/>
          </a:xfrm>
          <a:prstGeom prst="rect">
            <a:avLst/>
          </a:prstGeom>
        </p:spPr>
        <p:txBody>
          <a:bodyPr wrap="square">
            <a:spAutoFit/>
          </a:bodyPr>
          <a:lstStyle/>
          <a:p>
            <a:pPr marL="457200" indent="-457200">
              <a:buAutoNum type="arabicPeriod"/>
            </a:pPr>
            <a:r>
              <a:rPr lang="en-GB" sz="2400" dirty="0" smtClean="0">
                <a:latin typeface="Comic Sans MS" panose="030F0702030302020204" pitchFamily="66" charset="0"/>
              </a:rPr>
              <a:t>What is sustainability?</a:t>
            </a:r>
          </a:p>
          <a:p>
            <a:pPr marL="457200" indent="-457200">
              <a:buAutoNum type="arabicPeriod"/>
            </a:pPr>
            <a:r>
              <a:rPr lang="en-GB" sz="2400" dirty="0" smtClean="0">
                <a:latin typeface="Comic Sans MS" panose="030F0702030302020204" pitchFamily="66" charset="0"/>
              </a:rPr>
              <a:t>What is a sustainable forest?</a:t>
            </a:r>
          </a:p>
          <a:p>
            <a:pPr marL="457200" indent="-457200">
              <a:buAutoNum type="arabicPeriod"/>
            </a:pPr>
            <a:r>
              <a:rPr lang="en-GB" sz="2400" dirty="0" smtClean="0">
                <a:latin typeface="Comic Sans MS" panose="030F0702030302020204" pitchFamily="66" charset="0"/>
              </a:rPr>
              <a:t>Why is it important to use woods from sustainable sources? Give 3 reasons.</a:t>
            </a:r>
          </a:p>
          <a:p>
            <a:pPr marL="457200" indent="-457200">
              <a:buAutoNum type="arabicPeriod"/>
            </a:pPr>
            <a:r>
              <a:rPr lang="en-GB" sz="2400" dirty="0" smtClean="0">
                <a:latin typeface="Comic Sans MS" panose="030F0702030302020204" pitchFamily="66" charset="0"/>
              </a:rPr>
              <a:t>When is forestry sustainable?</a:t>
            </a:r>
          </a:p>
          <a:p>
            <a:pPr marL="457200" indent="-457200">
              <a:buAutoNum type="arabicPeriod"/>
            </a:pPr>
            <a:r>
              <a:rPr lang="en-GB" sz="2400" dirty="0">
                <a:latin typeface="Comic Sans MS" panose="030F0702030302020204" pitchFamily="66" charset="0"/>
              </a:rPr>
              <a:t>How do you know that the timber you are using or buying has come from a sustainable forest?</a:t>
            </a:r>
            <a:endParaRPr lang="en-GB" sz="2400" dirty="0" smtClean="0">
              <a:latin typeface="Comic Sans MS" panose="030F0702030302020204" pitchFamily="66" charset="0"/>
            </a:endParaRPr>
          </a:p>
          <a:p>
            <a:pPr marL="457200" indent="-457200">
              <a:buAutoNum type="arabicPeriod"/>
            </a:pPr>
            <a:r>
              <a:rPr lang="en-GB" sz="2400" dirty="0" smtClean="0">
                <a:latin typeface="Comic Sans MS" panose="030F0702030302020204" pitchFamily="66" charset="0"/>
              </a:rPr>
              <a:t>What does this organisation do? </a:t>
            </a:r>
            <a:endParaRPr lang="en-GB" sz="2400" dirty="0">
              <a:latin typeface="Comic Sans MS" panose="030F0702030302020204" pitchFamily="66" charset="0"/>
            </a:endParaRPr>
          </a:p>
        </p:txBody>
      </p:sp>
      <p:sp>
        <p:nvSpPr>
          <p:cNvPr id="4" name="Rectangle 3"/>
          <p:cNvSpPr/>
          <p:nvPr/>
        </p:nvSpPr>
        <p:spPr>
          <a:xfrm>
            <a:off x="-26671" y="4836625"/>
            <a:ext cx="6858000" cy="707886"/>
          </a:xfrm>
          <a:prstGeom prst="rect">
            <a:avLst/>
          </a:prstGeom>
        </p:spPr>
        <p:txBody>
          <a:bodyPr wrap="square">
            <a:spAutoFit/>
          </a:bodyPr>
          <a:lstStyle/>
          <a:p>
            <a:pPr algn="ctr"/>
            <a:r>
              <a:rPr lang="en-GB" sz="2000" b="1" dirty="0">
                <a:solidFill>
                  <a:srgbClr val="FF0000"/>
                </a:solidFill>
                <a:latin typeface="Comic Sans MS" panose="030F0702030302020204" pitchFamily="66" charset="0"/>
                <a:cs typeface="Calibri" panose="020F0502020204030204" pitchFamily="34" charset="0"/>
              </a:rPr>
              <a:t>All the answers you will need are on the pages given to you around the room</a:t>
            </a:r>
          </a:p>
        </p:txBody>
      </p:sp>
      <p:sp>
        <p:nvSpPr>
          <p:cNvPr id="5" name="Content Placeholder 2"/>
          <p:cNvSpPr txBox="1">
            <a:spLocks/>
          </p:cNvSpPr>
          <p:nvPr/>
        </p:nvSpPr>
        <p:spPr>
          <a:xfrm>
            <a:off x="-6950" y="8479263"/>
            <a:ext cx="6858000" cy="1426737"/>
          </a:xfrm>
          <a:prstGeom prst="rect">
            <a:avLst/>
          </a:prstGeom>
        </p:spPr>
        <p:txBody>
          <a:bodyPr vert="horz" lIns="95782" tIns="47891" rIns="95782" bIns="47891" rtlCol="0">
            <a:noAutofit/>
          </a:bodyPr>
          <a:lst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68580" indent="0" algn="ctr">
              <a:buNone/>
            </a:pPr>
            <a:r>
              <a:rPr lang="en-GB" sz="1800" b="1" i="1" u="sng" dirty="0" smtClean="0">
                <a:latin typeface="Comic Sans MS" panose="030F0702030302020204" pitchFamily="66" charset="0"/>
                <a:cs typeface="Calibri" panose="020F0502020204030204" pitchFamily="34" charset="0"/>
              </a:rPr>
              <a:t>Literacy Focus:</a:t>
            </a:r>
          </a:p>
          <a:p>
            <a:pPr marL="68580" indent="0" algn="ctr">
              <a:buNone/>
            </a:pPr>
            <a:r>
              <a:rPr lang="en-GB" sz="1800" i="1" dirty="0" smtClean="0">
                <a:latin typeface="Comic Sans MS" panose="030F0702030302020204" pitchFamily="66" charset="0"/>
                <a:cs typeface="Calibri" panose="020F0502020204030204" pitchFamily="34" charset="0"/>
              </a:rPr>
              <a:t>Ensure all of your answers in written in full sentences demonstrating the correct use of Spelling, Punctuation and Grammar (</a:t>
            </a:r>
            <a:r>
              <a:rPr lang="en-GB" sz="1800" i="1" dirty="0" err="1" smtClean="0">
                <a:latin typeface="Comic Sans MS" panose="030F0702030302020204" pitchFamily="66" charset="0"/>
                <a:cs typeface="Calibri" panose="020F0502020204030204" pitchFamily="34" charset="0"/>
              </a:rPr>
              <a:t>SPaG</a:t>
            </a:r>
            <a:r>
              <a:rPr lang="en-GB" sz="1800" i="1" dirty="0" smtClean="0">
                <a:latin typeface="Comic Sans MS" panose="030F0702030302020204" pitchFamily="66" charset="0"/>
                <a:cs typeface="Calibri" panose="020F0502020204030204" pitchFamily="34" charset="0"/>
              </a:rPr>
              <a:t>)</a:t>
            </a:r>
          </a:p>
        </p:txBody>
      </p:sp>
      <p:sp>
        <p:nvSpPr>
          <p:cNvPr id="6" name="Rectangle 5"/>
          <p:cNvSpPr/>
          <p:nvPr/>
        </p:nvSpPr>
        <p:spPr>
          <a:xfrm>
            <a:off x="17113" y="0"/>
            <a:ext cx="6840887" cy="646331"/>
          </a:xfrm>
          <a:prstGeom prst="rect">
            <a:avLst/>
          </a:prstGeom>
        </p:spPr>
        <p:txBody>
          <a:bodyPr wrap="square">
            <a:spAutoFit/>
          </a:bodyPr>
          <a:lstStyle/>
          <a:p>
            <a:pPr algn="ctr" defTabSz="1778000">
              <a:lnSpc>
                <a:spcPct val="90000"/>
              </a:lnSpc>
              <a:spcBef>
                <a:spcPct val="0"/>
              </a:spcBef>
              <a:spcAft>
                <a:spcPct val="35000"/>
              </a:spcAft>
            </a:pPr>
            <a:r>
              <a:rPr lang="en-GB" sz="4000" b="1" u="sng" dirty="0" smtClean="0">
                <a:latin typeface="Comic Sans MS" panose="030F0702030302020204" pitchFamily="66" charset="0"/>
              </a:rPr>
              <a:t>Sustainability</a:t>
            </a:r>
            <a:endParaRPr lang="en-GB" sz="4000" b="1" u="sng" dirty="0">
              <a:latin typeface="Comic Sans MS" panose="030F0702030302020204" pitchFamily="66" charset="0"/>
            </a:endParaRPr>
          </a:p>
        </p:txBody>
      </p:sp>
      <p:pic>
        <p:nvPicPr>
          <p:cNvPr id="7"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13" b="90000" l="295" r="99263"/>
                    </a14:imgEffect>
                  </a14:imgLayer>
                </a14:imgProps>
              </a:ext>
              <a:ext uri="{28A0092B-C50C-407E-A947-70E740481C1C}">
                <a14:useLocalDpi xmlns:a14="http://schemas.microsoft.com/office/drawing/2010/main" val="0"/>
              </a:ext>
            </a:extLst>
          </a:blip>
          <a:srcRect/>
          <a:stretch>
            <a:fillRect/>
          </a:stretch>
        </p:blipFill>
        <p:spPr bwMode="auto">
          <a:xfrm>
            <a:off x="91599" y="5745088"/>
            <a:ext cx="1507096" cy="213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21253193">
            <a:off x="1405951" y="6270140"/>
            <a:ext cx="5146317" cy="1554272"/>
          </a:xfrm>
          <a:prstGeom prst="rect">
            <a:avLst/>
          </a:prstGeom>
          <a:noFill/>
          <a:ln w="76200">
            <a:solidFill>
              <a:srgbClr val="7030A0"/>
            </a:solidFill>
          </a:ln>
        </p:spPr>
        <p:txBody>
          <a:bodyPr wrap="square" rtlCol="0">
            <a:spAutoFit/>
          </a:bodyPr>
          <a:lstStyle/>
          <a:p>
            <a:r>
              <a:rPr lang="en-GB" b="1" u="sng" dirty="0" smtClean="0">
                <a:latin typeface="Comic Sans MS" panose="030F0702030302020204" pitchFamily="66" charset="0"/>
              </a:rPr>
              <a:t>Hulk Challenge:</a:t>
            </a:r>
          </a:p>
          <a:p>
            <a:r>
              <a:rPr lang="en-GB" dirty="0" smtClean="0">
                <a:latin typeface="Comic Sans MS" panose="030F0702030302020204" pitchFamily="66" charset="0"/>
              </a:rPr>
              <a:t>Can you assess the importance of FSC? </a:t>
            </a:r>
          </a:p>
          <a:p>
            <a:r>
              <a:rPr lang="en-GB" dirty="0" smtClean="0">
                <a:latin typeface="Comic Sans MS" panose="030F0702030302020204" pitchFamily="66" charset="0"/>
              </a:rPr>
              <a:t>Do you agree with the FSC? Based on your knowledge, how would you explain what the FSC do?</a:t>
            </a:r>
          </a:p>
        </p:txBody>
      </p:sp>
    </p:spTree>
    <p:extLst>
      <p:ext uri="{BB962C8B-B14F-4D97-AF65-F5344CB8AC3E}">
        <p14:creationId xmlns:p14="http://schemas.microsoft.com/office/powerpoint/2010/main" val="3600654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2594"/>
            <a:ext cx="6858000" cy="8156079"/>
          </a:xfrm>
          <a:prstGeom prst="rect">
            <a:avLst/>
          </a:prstGeom>
          <a:noFill/>
        </p:spPr>
        <p:txBody>
          <a:bodyPr wrap="square" rtlCol="0">
            <a:spAutoFit/>
          </a:bodyPr>
          <a:lstStyle/>
          <a:p>
            <a:r>
              <a:rPr lang="en-GB" sz="3600" b="1" u="sng" dirty="0" smtClean="0">
                <a:latin typeface="Comic Sans MS" panose="030F0702030302020204" pitchFamily="66" charset="0"/>
              </a:rPr>
              <a:t>Sentence starters:</a:t>
            </a:r>
          </a:p>
          <a:p>
            <a:endParaRPr lang="en-GB" sz="3600" dirty="0" smtClean="0">
              <a:latin typeface="Comic Sans MS" panose="030F0702030302020204" pitchFamily="66" charset="0"/>
            </a:endParaRPr>
          </a:p>
          <a:p>
            <a:r>
              <a:rPr lang="en-GB" sz="3200" dirty="0" smtClean="0">
                <a:latin typeface="Comic Sans MS" panose="030F0702030302020204" pitchFamily="66" charset="0"/>
              </a:rPr>
              <a:t>Sustainability is __________</a:t>
            </a:r>
          </a:p>
          <a:p>
            <a:endParaRPr lang="en-GB" sz="3200" dirty="0">
              <a:latin typeface="Comic Sans MS" panose="030F0702030302020204" pitchFamily="66" charset="0"/>
            </a:endParaRPr>
          </a:p>
          <a:p>
            <a:r>
              <a:rPr lang="en-GB" sz="3200" dirty="0" smtClean="0">
                <a:latin typeface="Comic Sans MS" panose="030F0702030302020204" pitchFamily="66" charset="0"/>
              </a:rPr>
              <a:t>A sustainable forest in when ____</a:t>
            </a:r>
          </a:p>
          <a:p>
            <a:endParaRPr lang="en-GB" sz="3200" dirty="0">
              <a:latin typeface="Comic Sans MS" panose="030F0702030302020204" pitchFamily="66" charset="0"/>
            </a:endParaRPr>
          </a:p>
          <a:p>
            <a:r>
              <a:rPr lang="en-GB" sz="3200" dirty="0" smtClean="0">
                <a:latin typeface="Comic Sans MS" panose="030F0702030302020204" pitchFamily="66" charset="0"/>
              </a:rPr>
              <a:t>It is important to use woods from sustainable sources because ____</a:t>
            </a:r>
          </a:p>
          <a:p>
            <a:endParaRPr lang="en-GB" sz="3200" dirty="0">
              <a:latin typeface="Comic Sans MS" panose="030F0702030302020204" pitchFamily="66" charset="0"/>
            </a:endParaRPr>
          </a:p>
          <a:p>
            <a:r>
              <a:rPr lang="en-GB" sz="3200" dirty="0" smtClean="0">
                <a:latin typeface="Comic Sans MS" panose="030F0702030302020204" pitchFamily="66" charset="0"/>
              </a:rPr>
              <a:t>When timbre is purchased from ________. This tells the customer that is it sustainable wood.</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The _______ ensure that _____</a:t>
            </a:r>
            <a:endParaRPr lang="en-GB" sz="32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280410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4065631"/>
              </p:ext>
            </p:extLst>
          </p:nvPr>
        </p:nvGraphicFramePr>
        <p:xfrm>
          <a:off x="188640" y="3872880"/>
          <a:ext cx="6552000" cy="5867664"/>
        </p:xfrm>
        <a:graphic>
          <a:graphicData uri="http://schemas.openxmlformats.org/drawingml/2006/table">
            <a:tbl>
              <a:tblPr>
                <a:tableStyleId>{5940675A-B579-460E-94D1-54222C63F5DA}</a:tableStyleId>
              </a:tblPr>
              <a:tblGrid>
                <a:gridCol w="2232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62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387911">
                <a:tc>
                  <a:txBody>
                    <a:bodyPr/>
                    <a:lstStyle/>
                    <a:p>
                      <a:pPr algn="ctr"/>
                      <a:r>
                        <a:rPr lang="en-GB" sz="1400" dirty="0"/>
                        <a:t>Hardwood types</a:t>
                      </a:r>
                      <a:endParaRPr lang="en-GB" sz="1400" b="1" dirty="0"/>
                    </a:p>
                  </a:txBody>
                  <a:tcPr marL="2223" marR="2223" marT="2223" marB="2223" anchor="ctr"/>
                </a:tc>
                <a:tc>
                  <a:txBody>
                    <a:bodyPr/>
                    <a:lstStyle/>
                    <a:p>
                      <a:pPr algn="ctr"/>
                      <a:r>
                        <a:rPr lang="en-GB" sz="1400" dirty="0"/>
                        <a:t>Grain image</a:t>
                      </a:r>
                      <a:endParaRPr lang="en-GB" sz="1400" b="1" dirty="0"/>
                    </a:p>
                  </a:txBody>
                  <a:tcPr marL="2223" marR="2223" marT="2223" marB="2223" anchor="ctr"/>
                </a:tc>
                <a:tc>
                  <a:txBody>
                    <a:bodyPr/>
                    <a:lstStyle/>
                    <a:p>
                      <a:pPr algn="ctr"/>
                      <a:r>
                        <a:rPr lang="en-GB" sz="1400" dirty="0"/>
                        <a:t>Harwood uses</a:t>
                      </a:r>
                      <a:endParaRPr lang="en-GB" sz="1400" b="1" dirty="0"/>
                    </a:p>
                  </a:txBody>
                  <a:tcPr marL="2223" marR="2223" marT="2223" marB="2223" anchor="ctr"/>
                </a:tc>
                <a:tc>
                  <a:txBody>
                    <a:bodyPr/>
                    <a:lstStyle/>
                    <a:p>
                      <a:pPr algn="ctr"/>
                      <a:r>
                        <a:rPr lang="en-GB" sz="1400" dirty="0"/>
                        <a:t>Example product</a:t>
                      </a:r>
                      <a:endParaRPr lang="en-GB" sz="1400" b="1" dirty="0"/>
                    </a:p>
                  </a:txBody>
                  <a:tcPr marL="2223" marR="2223" marT="2223" marB="2223" anchor="ctr"/>
                </a:tc>
                <a:extLst>
                  <a:ext uri="{0D108BD9-81ED-4DB2-BD59-A6C34878D82A}">
                    <a16:rowId xmlns:a16="http://schemas.microsoft.com/office/drawing/2014/main" val="10000"/>
                  </a:ext>
                </a:extLst>
              </a:tr>
              <a:tr h="1215754">
                <a:tc>
                  <a:txBody>
                    <a:bodyPr/>
                    <a:lstStyle/>
                    <a:p>
                      <a:pPr algn="ctr"/>
                      <a:r>
                        <a:rPr lang="en-GB" sz="1200" dirty="0" smtClean="0"/>
                        <a:t>Beech </a:t>
                      </a:r>
                      <a:r>
                        <a:rPr lang="en-GB" sz="1200" dirty="0"/>
                        <a:t>- A straight-grained hardwood with a fine texture. Light in colour. Very hard so is ideal to be used where it is being bashed around and used often. Beech is also very easy to work with.</a:t>
                      </a:r>
                    </a:p>
                  </a:txBody>
                  <a:tcPr marL="2223" marR="2223" marT="2223" marB="2223" anchor="ctr"/>
                </a:tc>
                <a:tc>
                  <a:txBody>
                    <a:bodyPr/>
                    <a:lstStyle/>
                    <a:p>
                      <a:pPr algn="ctr"/>
                      <a:endParaRPr lang="en-GB" sz="1200" dirty="0"/>
                    </a:p>
                  </a:txBody>
                  <a:tcPr marL="2223" marR="2223" marT="2223" marB="2223" anchor="ctr"/>
                </a:tc>
                <a:tc>
                  <a:txBody>
                    <a:bodyPr/>
                    <a:lstStyle/>
                    <a:p>
                      <a:pPr algn="ctr"/>
                      <a:r>
                        <a:rPr lang="en-GB" sz="1200" dirty="0" smtClean="0"/>
                        <a:t>Used </a:t>
                      </a:r>
                      <a:r>
                        <a:rPr lang="en-GB" sz="1200" dirty="0"/>
                        <a:t>for furniture, toys, tool handles. Can be steam bent.</a:t>
                      </a:r>
                    </a:p>
                  </a:txBody>
                  <a:tcPr marL="2223" marR="2223" marT="2223" marB="2223" anchor="ctr"/>
                </a:tc>
                <a:tc>
                  <a:txBody>
                    <a:bodyPr/>
                    <a:lstStyle/>
                    <a:p>
                      <a:pPr algn="ctr"/>
                      <a:endParaRPr lang="en-GB" sz="1200" dirty="0"/>
                    </a:p>
                  </a:txBody>
                  <a:tcPr marL="2223" marR="2223" marT="2223" marB="2223" anchor="ctr"/>
                </a:tc>
                <a:extLst>
                  <a:ext uri="{0D108BD9-81ED-4DB2-BD59-A6C34878D82A}">
                    <a16:rowId xmlns:a16="http://schemas.microsoft.com/office/drawing/2014/main" val="10001"/>
                  </a:ext>
                </a:extLst>
              </a:tr>
              <a:tr h="1013946">
                <a:tc>
                  <a:txBody>
                    <a:bodyPr/>
                    <a:lstStyle/>
                    <a:p>
                      <a:pPr algn="ctr"/>
                      <a:r>
                        <a:rPr lang="en-GB" sz="1200" dirty="0" smtClean="0"/>
                        <a:t>Oak </a:t>
                      </a:r>
                      <a:r>
                        <a:rPr lang="en-GB" sz="1200" dirty="0"/>
                        <a:t>- A very strong wood which is light in colour. Open grain. Hard to work with. When treated it looks very classy and elegant. A hardwood.</a:t>
                      </a:r>
                    </a:p>
                  </a:txBody>
                  <a:tcPr marL="2223" marR="2223" marT="2223" marB="2223" anchor="ctr"/>
                </a:tc>
                <a:tc>
                  <a:txBody>
                    <a:bodyPr/>
                    <a:lstStyle/>
                    <a:p>
                      <a:pPr algn="ctr"/>
                      <a:endParaRPr lang="en-GB" sz="1200" dirty="0"/>
                    </a:p>
                  </a:txBody>
                  <a:tcPr marL="2223" marR="2223" marT="2223" marB="2223" anchor="ctr"/>
                </a:tc>
                <a:tc>
                  <a:txBody>
                    <a:bodyPr/>
                    <a:lstStyle/>
                    <a:p>
                      <a:pPr algn="ctr"/>
                      <a:r>
                        <a:rPr lang="en-GB" sz="1200" dirty="0" smtClean="0"/>
                        <a:t>Used </a:t>
                      </a:r>
                      <a:r>
                        <a:rPr lang="en-GB" sz="1200" dirty="0"/>
                        <a:t>for high class furniture, boats, beams used in buildings, veneers. </a:t>
                      </a:r>
                    </a:p>
                  </a:txBody>
                  <a:tcPr marL="2223" marR="2223" marT="2223" marB="2223" anchor="ctr"/>
                </a:tc>
                <a:tc>
                  <a:txBody>
                    <a:bodyPr/>
                    <a:lstStyle/>
                    <a:p>
                      <a:pPr algn="ctr"/>
                      <a:endParaRPr lang="en-GB" sz="1200" dirty="0"/>
                    </a:p>
                  </a:txBody>
                  <a:tcPr marL="2223" marR="2223" marT="2223" marB="2223" anchor="ctr"/>
                </a:tc>
                <a:extLst>
                  <a:ext uri="{0D108BD9-81ED-4DB2-BD59-A6C34878D82A}">
                    <a16:rowId xmlns:a16="http://schemas.microsoft.com/office/drawing/2014/main" val="10002"/>
                  </a:ext>
                </a:extLst>
              </a:tr>
              <a:tr h="1054797">
                <a:tc>
                  <a:txBody>
                    <a:bodyPr/>
                    <a:lstStyle/>
                    <a:p>
                      <a:pPr algn="ctr"/>
                      <a:r>
                        <a:rPr lang="en-GB" sz="1200" dirty="0" smtClean="0"/>
                        <a:t>Mahogany </a:t>
                      </a:r>
                      <a:r>
                        <a:rPr lang="en-GB" sz="1200" dirty="0"/>
                        <a:t>- An easy to work wood which is reddish brown in colour. This wood is very expensive. A hardwood. </a:t>
                      </a:r>
                    </a:p>
                  </a:txBody>
                  <a:tcPr marL="2223" marR="2223" marT="2223" marB="2223" anchor="ctr"/>
                </a:tc>
                <a:tc>
                  <a:txBody>
                    <a:bodyPr/>
                    <a:lstStyle/>
                    <a:p>
                      <a:pPr algn="ctr"/>
                      <a:endParaRPr lang="en-GB" sz="1200" dirty="0"/>
                    </a:p>
                  </a:txBody>
                  <a:tcPr marL="2223" marR="2223" marT="2223" marB="2223" anchor="ctr"/>
                </a:tc>
                <a:tc>
                  <a:txBody>
                    <a:bodyPr/>
                    <a:lstStyle/>
                    <a:p>
                      <a:pPr algn="ctr"/>
                      <a:r>
                        <a:rPr lang="en-GB" sz="1200" dirty="0" smtClean="0"/>
                        <a:t>Used </a:t>
                      </a:r>
                      <a:r>
                        <a:rPr lang="en-GB" sz="1200" dirty="0"/>
                        <a:t>for expensive indoor furniture, shop fittings, bars, veneers. </a:t>
                      </a:r>
                    </a:p>
                  </a:txBody>
                  <a:tcPr marL="2223" marR="2223" marT="2223" marB="2223" anchor="ctr"/>
                </a:tc>
                <a:tc>
                  <a:txBody>
                    <a:bodyPr/>
                    <a:lstStyle/>
                    <a:p>
                      <a:pPr algn="ctr"/>
                      <a:endParaRPr lang="en-GB" sz="1200" dirty="0"/>
                    </a:p>
                  </a:txBody>
                  <a:tcPr marL="2223" marR="2223" marT="2223" marB="2223" anchor="ctr"/>
                </a:tc>
                <a:extLst>
                  <a:ext uri="{0D108BD9-81ED-4DB2-BD59-A6C34878D82A}">
                    <a16:rowId xmlns:a16="http://schemas.microsoft.com/office/drawing/2014/main" val="10003"/>
                  </a:ext>
                </a:extLst>
              </a:tr>
              <a:tr h="1008112">
                <a:tc>
                  <a:txBody>
                    <a:bodyPr/>
                    <a:lstStyle/>
                    <a:p>
                      <a:pPr algn="ctr"/>
                      <a:r>
                        <a:rPr lang="en-GB" sz="1200" dirty="0" smtClean="0"/>
                        <a:t>Teak </a:t>
                      </a:r>
                      <a:r>
                        <a:rPr lang="en-GB" sz="1200" dirty="0"/>
                        <a:t>- A very durable oily wood which is golden brown in colour. Highly resistant to moisture and outdoor weather. A hardwood. </a:t>
                      </a:r>
                      <a:br>
                        <a:rPr lang="en-GB" sz="1200" dirty="0"/>
                      </a:br>
                      <a:endParaRPr lang="en-GB" sz="1200" dirty="0"/>
                    </a:p>
                  </a:txBody>
                  <a:tcPr marL="2223" marR="2223" marT="2223" marB="2223" anchor="ctr"/>
                </a:tc>
                <a:tc>
                  <a:txBody>
                    <a:bodyPr/>
                    <a:lstStyle/>
                    <a:p>
                      <a:pPr algn="ctr"/>
                      <a:endParaRPr lang="en-GB" sz="1200" dirty="0"/>
                    </a:p>
                  </a:txBody>
                  <a:tcPr marL="2223" marR="2223" marT="2223" marB="2223" anchor="ctr"/>
                </a:tc>
                <a:tc>
                  <a:txBody>
                    <a:bodyPr/>
                    <a:lstStyle/>
                    <a:p>
                      <a:pPr algn="ctr"/>
                      <a:r>
                        <a:rPr lang="en-GB" sz="1200" dirty="0" smtClean="0"/>
                        <a:t>Used </a:t>
                      </a:r>
                      <a:r>
                        <a:rPr lang="en-GB" sz="1200" dirty="0"/>
                        <a:t>for outdoor furniture, boat building, laboratory furniture and equipment. </a:t>
                      </a:r>
                    </a:p>
                  </a:txBody>
                  <a:tcPr marL="2223" marR="2223" marT="2223" marB="2223" anchor="ctr"/>
                </a:tc>
                <a:tc>
                  <a:txBody>
                    <a:bodyPr/>
                    <a:lstStyle/>
                    <a:p>
                      <a:pPr algn="ctr"/>
                      <a:endParaRPr lang="en-GB" sz="1200" dirty="0"/>
                    </a:p>
                  </a:txBody>
                  <a:tcPr marL="2223" marR="2223" marT="2223" marB="2223" anchor="ctr"/>
                </a:tc>
                <a:extLst>
                  <a:ext uri="{0D108BD9-81ED-4DB2-BD59-A6C34878D82A}">
                    <a16:rowId xmlns:a16="http://schemas.microsoft.com/office/drawing/2014/main" val="10004"/>
                  </a:ext>
                </a:extLst>
              </a:tr>
              <a:tr h="1187144">
                <a:tc>
                  <a:txBody>
                    <a:bodyPr/>
                    <a:lstStyle/>
                    <a:p>
                      <a:pPr algn="ctr"/>
                      <a:r>
                        <a:rPr lang="en-GB" sz="1200" dirty="0"/>
                        <a:t>Balsa - is a pale white to </a:t>
                      </a:r>
                      <a:r>
                        <a:rPr lang="en-GB" sz="1200" dirty="0" smtClean="0"/>
                        <a:t>grey. </a:t>
                      </a:r>
                      <a:r>
                        <a:rPr lang="en-GB" sz="1200" dirty="0"/>
                        <a:t>It has a distinct velvety feel. It has exceptional strength to weight properties. It is the lightest and softest wood on the market. A hardwood.</a:t>
                      </a:r>
                    </a:p>
                  </a:txBody>
                  <a:tcPr marL="2223" marR="2223" marT="2223" marB="2223" anchor="ctr"/>
                </a:tc>
                <a:tc>
                  <a:txBody>
                    <a:bodyPr/>
                    <a:lstStyle/>
                    <a:p>
                      <a:pPr algn="ctr"/>
                      <a:endParaRPr lang="en-GB" sz="1200" dirty="0"/>
                    </a:p>
                  </a:txBody>
                  <a:tcPr marL="2223" marR="2223" marT="2223" marB="2223" anchor="ctr"/>
                </a:tc>
                <a:tc>
                  <a:txBody>
                    <a:bodyPr/>
                    <a:lstStyle/>
                    <a:p>
                      <a:pPr algn="ctr"/>
                      <a:r>
                        <a:rPr lang="en-GB" sz="1200" dirty="0"/>
                        <a:t>Used for light work such as model making and model airplane construction. </a:t>
                      </a:r>
                    </a:p>
                  </a:txBody>
                  <a:tcPr marL="2223" marR="2223" marT="2223" marB="2223" anchor="ctr"/>
                </a:tc>
                <a:tc>
                  <a:txBody>
                    <a:bodyPr/>
                    <a:lstStyle/>
                    <a:p>
                      <a:pPr algn="ctr"/>
                      <a:endParaRPr lang="en-GB" sz="1200" dirty="0"/>
                    </a:p>
                  </a:txBody>
                  <a:tcPr marL="2223" marR="2223" marT="2223" marB="2223" anchor="ctr"/>
                </a:tc>
                <a:extLst>
                  <a:ext uri="{0D108BD9-81ED-4DB2-BD59-A6C34878D82A}">
                    <a16:rowId xmlns:a16="http://schemas.microsoft.com/office/drawing/2014/main" val="10005"/>
                  </a:ext>
                </a:extLst>
              </a:tr>
            </a:tbl>
          </a:graphicData>
        </a:graphic>
      </p:graphicFrame>
      <p:pic>
        <p:nvPicPr>
          <p:cNvPr id="2049" name="Picture 1" descr="http://www.mr-dt.com/images/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2311400"/>
            <a:ext cx="42862" cy="79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eech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84" y="397392"/>
            <a:ext cx="1670879" cy="19240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Oak 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93" y="2124603"/>
            <a:ext cx="1159919" cy="1617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r-dt.com/images/1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2311400"/>
            <a:ext cx="42862" cy="79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ee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4456" y="4359599"/>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240" y="4359599"/>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O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4455" y="5549384"/>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igh class furni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9240" y="5551725"/>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Mahoga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3484" y="6583035"/>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xpensive furni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397" y="6656679"/>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Tea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4454" y="7645180"/>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utdoor durnitu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9239" y="7599142"/>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Bals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4453" y="8697416"/>
            <a:ext cx="854075" cy="8540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odel airpla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9238" y="8697416"/>
            <a:ext cx="854075" cy="854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2776" y="1928664"/>
            <a:ext cx="5256584" cy="1815882"/>
          </a:xfrm>
          <a:prstGeom prst="rect">
            <a:avLst/>
          </a:prstGeom>
        </p:spPr>
        <p:txBody>
          <a:bodyPr wrap="square">
            <a:spAutoFit/>
          </a:bodyPr>
          <a:lstStyle/>
          <a:p>
            <a:r>
              <a:rPr lang="en-GB" sz="1400" dirty="0" smtClean="0"/>
              <a:t>Hardwood </a:t>
            </a:r>
            <a:r>
              <a:rPr lang="en-GB" sz="1400" b="1" dirty="0" smtClean="0"/>
              <a:t>properties</a:t>
            </a:r>
            <a:r>
              <a:rPr lang="en-GB" sz="1400" dirty="0" smtClean="0"/>
              <a:t>:</a:t>
            </a:r>
          </a:p>
          <a:p>
            <a:r>
              <a:rPr lang="en-GB" sz="1400" dirty="0" smtClean="0"/>
              <a:t/>
            </a:r>
            <a:br>
              <a:rPr lang="en-GB" sz="1400" dirty="0" smtClean="0"/>
            </a:br>
            <a:r>
              <a:rPr lang="en-GB" sz="1400" dirty="0" smtClean="0"/>
              <a:t>• Hardwoods come from deciduous or broad-leafed trees. </a:t>
            </a:r>
            <a:br>
              <a:rPr lang="en-GB" sz="1400" dirty="0" smtClean="0"/>
            </a:br>
            <a:r>
              <a:rPr lang="en-GB" sz="1400" dirty="0" smtClean="0"/>
              <a:t>• Hardwoods are special as they are deciduous this means they lose their leaves in the autumn/winter months.</a:t>
            </a:r>
            <a:br>
              <a:rPr lang="en-GB" sz="1400" dirty="0" smtClean="0"/>
            </a:br>
            <a:r>
              <a:rPr lang="en-GB" sz="1400" dirty="0" smtClean="0"/>
              <a:t>• You can distinguish hardwoods by the structure of the wood grain. </a:t>
            </a:r>
            <a:br>
              <a:rPr lang="en-GB" sz="1400" dirty="0" smtClean="0"/>
            </a:br>
            <a:r>
              <a:rPr lang="en-GB" sz="1400" dirty="0" smtClean="0"/>
              <a:t>• Hardwoods grow slower than softwoods so they are more expensive.</a:t>
            </a:r>
            <a:endParaRPr lang="en-GB" sz="1400" dirty="0"/>
          </a:p>
        </p:txBody>
      </p:sp>
      <p:sp>
        <p:nvSpPr>
          <p:cNvPr id="5" name="Rectangle 4"/>
          <p:cNvSpPr/>
          <p:nvPr/>
        </p:nvSpPr>
        <p:spPr>
          <a:xfrm>
            <a:off x="135117" y="881643"/>
            <a:ext cx="4950067" cy="830997"/>
          </a:xfrm>
          <a:prstGeom prst="rect">
            <a:avLst/>
          </a:prstGeom>
        </p:spPr>
        <p:txBody>
          <a:bodyPr wrap="square">
            <a:spAutoFit/>
          </a:bodyPr>
          <a:lstStyle/>
          <a:p>
            <a:r>
              <a:rPr lang="en-GB" sz="1200" dirty="0" smtClean="0"/>
              <a:t>Hardwoods come from deciduous or broad-leafed trees. They are generally slow growing which tends to make them harder and more expensive. Please note though that not all hardwoods are hard, Balsa which is very soft and is often used for model planes is in fact a balsa wood! </a:t>
            </a:r>
            <a:endParaRPr lang="en-GB" sz="1200" dirty="0"/>
          </a:p>
        </p:txBody>
      </p:sp>
      <p:sp>
        <p:nvSpPr>
          <p:cNvPr id="6" name="Rectangle 5"/>
          <p:cNvSpPr/>
          <p:nvPr/>
        </p:nvSpPr>
        <p:spPr>
          <a:xfrm>
            <a:off x="103572" y="0"/>
            <a:ext cx="3398816" cy="923330"/>
          </a:xfrm>
          <a:prstGeom prst="rect">
            <a:avLst/>
          </a:prstGeom>
          <a:noFill/>
        </p:spPr>
        <p:txBody>
          <a:bodyPr wrap="none" lIns="91440" tIns="45720" rIns="91440" bIns="45720">
            <a:spAutoFit/>
          </a:bodyPr>
          <a:lstStyle/>
          <a:p>
            <a:pPr algn="ctr"/>
            <a:r>
              <a:rPr lang="en-GB" sz="5400" dirty="0" smtClean="0"/>
              <a:t>Hardwoods</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3729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58000" cy="776536"/>
          </a:xfrm>
        </p:spPr>
        <p:txBody>
          <a:bodyPr>
            <a:noAutofit/>
          </a:bodyPr>
          <a:lstStyle/>
          <a:p>
            <a:pPr algn="ctr"/>
            <a:r>
              <a:rPr lang="en-GB" b="1" u="sng" dirty="0" smtClean="0">
                <a:latin typeface="Comic Sans MS" panose="030F0702030302020204" pitchFamily="66" charset="0"/>
                <a:cs typeface="Calibri" panose="020F0502020204030204" pitchFamily="34" charset="0"/>
              </a:rPr>
              <a:t>Softwood Research</a:t>
            </a:r>
            <a:endParaRPr lang="en-GB" b="1" u="sng" dirty="0">
              <a:latin typeface="Comic Sans MS" panose="030F0702030302020204" pitchFamily="66" charset="0"/>
            </a:endParaRPr>
          </a:p>
        </p:txBody>
      </p:sp>
      <p:sp>
        <p:nvSpPr>
          <p:cNvPr id="3" name="Content Placeholder 2"/>
          <p:cNvSpPr>
            <a:spLocks noGrp="1"/>
          </p:cNvSpPr>
          <p:nvPr>
            <p:ph idx="1"/>
          </p:nvPr>
        </p:nvSpPr>
        <p:spPr>
          <a:xfrm>
            <a:off x="0" y="918862"/>
            <a:ext cx="6858000" cy="5448605"/>
          </a:xfrm>
        </p:spPr>
        <p:txBody>
          <a:bodyPr>
            <a:noAutofit/>
          </a:bodyPr>
          <a:lstStyle/>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Define a </a:t>
            </a:r>
            <a:r>
              <a:rPr lang="en-GB" sz="2400" dirty="0">
                <a:solidFill>
                  <a:schemeClr val="tx1"/>
                </a:solidFill>
                <a:latin typeface="Comic Sans MS" panose="030F0702030302020204" pitchFamily="66" charset="0"/>
                <a:cs typeface="Calibri" panose="020F0502020204030204" pitchFamily="34" charset="0"/>
              </a:rPr>
              <a:t>softwood? </a:t>
            </a:r>
            <a:endParaRPr lang="en-GB" sz="2400" dirty="0" smtClean="0">
              <a:solidFill>
                <a:schemeClr val="tx1"/>
              </a:solidFill>
              <a:latin typeface="Comic Sans MS" panose="030F0702030302020204" pitchFamily="66" charset="0"/>
              <a:cs typeface="Calibri" panose="020F0502020204030204" pitchFamily="34" charset="0"/>
            </a:endParaRP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Sketch an example of what soft wood tree might look like</a:t>
            </a:r>
            <a:endParaRPr lang="en-GB" sz="2400" dirty="0">
              <a:solidFill>
                <a:schemeClr val="tx1"/>
              </a:solidFill>
              <a:latin typeface="Comic Sans MS" panose="030F0702030302020204" pitchFamily="66" charset="0"/>
              <a:cs typeface="Calibri" panose="020F0502020204030204" pitchFamily="34" charset="0"/>
            </a:endParaRP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What are the typical softwood properties?</a:t>
            </a:r>
            <a:endParaRPr lang="en-GB" sz="2400" dirty="0">
              <a:solidFill>
                <a:schemeClr val="tx1"/>
              </a:solidFill>
              <a:latin typeface="Comic Sans MS" panose="030F0702030302020204" pitchFamily="66" charset="0"/>
              <a:cs typeface="Calibri" panose="020F0502020204030204" pitchFamily="34" charset="0"/>
            </a:endParaRP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What </a:t>
            </a:r>
            <a:r>
              <a:rPr lang="en-GB" sz="2400" dirty="0">
                <a:solidFill>
                  <a:schemeClr val="tx1"/>
                </a:solidFill>
                <a:latin typeface="Comic Sans MS" panose="030F0702030302020204" pitchFamily="66" charset="0"/>
                <a:cs typeface="Calibri" panose="020F0502020204030204" pitchFamily="34" charset="0"/>
              </a:rPr>
              <a:t>is special </a:t>
            </a:r>
            <a:r>
              <a:rPr lang="en-GB" sz="2400" dirty="0" smtClean="0">
                <a:solidFill>
                  <a:schemeClr val="tx1"/>
                </a:solidFill>
                <a:latin typeface="Comic Sans MS" panose="030F0702030302020204" pitchFamily="66" charset="0"/>
                <a:cs typeface="Calibri" panose="020F0502020204030204" pitchFamily="34" charset="0"/>
              </a:rPr>
              <a:t>about these types of trees?</a:t>
            </a: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Name </a:t>
            </a:r>
            <a:r>
              <a:rPr lang="en-GB" sz="2400" dirty="0">
                <a:latin typeface="Comic Sans MS" panose="030F0702030302020204" pitchFamily="66" charset="0"/>
                <a:cs typeface="Calibri" panose="020F0502020204030204" pitchFamily="34" charset="0"/>
              </a:rPr>
              <a:t>2</a:t>
            </a:r>
            <a:r>
              <a:rPr lang="en-GB" sz="2400" dirty="0" smtClean="0">
                <a:solidFill>
                  <a:schemeClr val="tx1"/>
                </a:solidFill>
                <a:latin typeface="Comic Sans MS" panose="030F0702030302020204" pitchFamily="66" charset="0"/>
                <a:cs typeface="Calibri" panose="020F0502020204030204" pitchFamily="34" charset="0"/>
              </a:rPr>
              <a:t> types of softwood</a:t>
            </a:r>
          </a:p>
          <a:p>
            <a:pPr lvl="1"/>
            <a:r>
              <a:rPr lang="en-GB" sz="2400" dirty="0" smtClean="0">
                <a:solidFill>
                  <a:schemeClr val="tx1"/>
                </a:solidFill>
                <a:latin typeface="Comic Sans MS" panose="030F0702030302020204" pitchFamily="66" charset="0"/>
                <a:cs typeface="Calibri" panose="020F0502020204030204" pitchFamily="34" charset="0"/>
              </a:rPr>
              <a:t>Describe them</a:t>
            </a:r>
          </a:p>
          <a:p>
            <a:pPr lvl="1"/>
            <a:r>
              <a:rPr lang="en-GB" sz="2400" dirty="0" smtClean="0">
                <a:solidFill>
                  <a:schemeClr val="tx1"/>
                </a:solidFill>
                <a:latin typeface="Comic Sans MS" panose="030F0702030302020204" pitchFamily="66" charset="0"/>
                <a:cs typeface="Calibri" panose="020F0502020204030204" pitchFamily="34" charset="0"/>
              </a:rPr>
              <a:t>What are they used for</a:t>
            </a:r>
          </a:p>
          <a:p>
            <a:pPr lvl="1"/>
            <a:endParaRPr lang="en-GB" sz="2800" dirty="0">
              <a:latin typeface="Comic Sans MS" panose="030F0702030302020204" pitchFamily="66" charset="0"/>
              <a:cs typeface="Calibri" panose="020F0502020204030204" pitchFamily="34" charset="0"/>
            </a:endParaRPr>
          </a:p>
          <a:p>
            <a:pPr marL="0" indent="0" algn="ctr">
              <a:buNone/>
            </a:pPr>
            <a:r>
              <a:rPr lang="en-GB" sz="2400" b="1" dirty="0" smtClean="0">
                <a:solidFill>
                  <a:srgbClr val="FF0000"/>
                </a:solidFill>
                <a:latin typeface="Comic Sans MS" panose="030F0702030302020204" pitchFamily="66" charset="0"/>
                <a:cs typeface="Calibri" panose="020F0502020204030204" pitchFamily="34" charset="0"/>
              </a:rPr>
              <a:t>All the answers you will need are on the pages given to you around the room</a:t>
            </a:r>
            <a:endParaRPr lang="en-GB" sz="2400" b="1" dirty="0">
              <a:solidFill>
                <a:srgbClr val="FF0000"/>
              </a:solidFill>
              <a:latin typeface="Comic Sans MS" panose="030F0702030302020204" pitchFamily="66" charset="0"/>
              <a:cs typeface="Calibri" panose="020F0502020204030204" pitchFamily="34" charset="0"/>
            </a:endParaRPr>
          </a:p>
          <a:p>
            <a:pPr lvl="1"/>
            <a:endParaRPr lang="en-GB" sz="2800" dirty="0" smtClean="0">
              <a:solidFill>
                <a:schemeClr val="tx1"/>
              </a:solidFill>
              <a:latin typeface="Comic Sans MS" panose="030F0702030302020204" pitchFamily="66" charset="0"/>
              <a:cs typeface="Calibri" panose="020F0502020204030204" pitchFamily="34" charset="0"/>
            </a:endParaRPr>
          </a:p>
          <a:p>
            <a:pPr marL="365760" lvl="1" indent="0">
              <a:buNone/>
            </a:pPr>
            <a:endParaRPr lang="en-GB" sz="2800" dirty="0" smtClean="0">
              <a:solidFill>
                <a:schemeClr val="tx1"/>
              </a:solidFill>
              <a:latin typeface="Comic Sans MS" panose="030F0702030302020204" pitchFamily="66" charset="0"/>
              <a:cs typeface="Calibri" panose="020F0502020204030204" pitchFamily="34" charset="0"/>
            </a:endParaRPr>
          </a:p>
        </p:txBody>
      </p:sp>
      <p:sp>
        <p:nvSpPr>
          <p:cNvPr id="6" name="Content Placeholder 2"/>
          <p:cNvSpPr txBox="1">
            <a:spLocks/>
          </p:cNvSpPr>
          <p:nvPr/>
        </p:nvSpPr>
        <p:spPr>
          <a:xfrm>
            <a:off x="544" y="8479263"/>
            <a:ext cx="6858000" cy="1426737"/>
          </a:xfrm>
          <a:prstGeom prst="rect">
            <a:avLst/>
          </a:prstGeom>
        </p:spPr>
        <p:txBody>
          <a:bodyPr vert="horz" lIns="95782" tIns="47891" rIns="95782" bIns="47891" rtlCol="0">
            <a:noAutofit/>
          </a:bodyPr>
          <a:lst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68580" indent="0" algn="ctr">
              <a:buNone/>
            </a:pPr>
            <a:r>
              <a:rPr lang="en-GB" sz="1800" b="1" i="1" u="sng" dirty="0" smtClean="0">
                <a:latin typeface="Comic Sans MS" panose="030F0702030302020204" pitchFamily="66" charset="0"/>
                <a:cs typeface="Calibri" panose="020F0502020204030204" pitchFamily="34" charset="0"/>
              </a:rPr>
              <a:t>Literacy Focus:</a:t>
            </a:r>
          </a:p>
          <a:p>
            <a:pPr marL="68580" indent="0" algn="ctr">
              <a:buNone/>
            </a:pPr>
            <a:r>
              <a:rPr lang="en-GB" sz="1800" i="1" dirty="0" smtClean="0">
                <a:latin typeface="Comic Sans MS" panose="030F0702030302020204" pitchFamily="66" charset="0"/>
                <a:cs typeface="Calibri" panose="020F0502020204030204" pitchFamily="34" charset="0"/>
              </a:rPr>
              <a:t>Ensure all of your answers are in written in full sentences demonstrating the correct use of Spelling, Punctuation and Grammar (</a:t>
            </a:r>
            <a:r>
              <a:rPr lang="en-GB" sz="1800" i="1" dirty="0" err="1" smtClean="0">
                <a:latin typeface="Comic Sans MS" panose="030F0702030302020204" pitchFamily="66" charset="0"/>
                <a:cs typeface="Calibri" panose="020F0502020204030204" pitchFamily="34" charset="0"/>
              </a:rPr>
              <a:t>SPaG</a:t>
            </a:r>
            <a:r>
              <a:rPr lang="en-GB" sz="1800" i="1" dirty="0" smtClean="0">
                <a:latin typeface="Comic Sans MS" panose="030F0702030302020204" pitchFamily="66" charset="0"/>
                <a:cs typeface="Calibri" panose="020F0502020204030204" pitchFamily="34" charset="0"/>
              </a:rPr>
              <a:t>)</a:t>
            </a:r>
          </a:p>
        </p:txBody>
      </p:sp>
      <p:pic>
        <p:nvPicPr>
          <p:cNvPr id="7"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13" b="90000" l="295" r="99263"/>
                    </a14:imgEffect>
                  </a14:imgLayer>
                </a14:imgProps>
              </a:ext>
              <a:ext uri="{28A0092B-C50C-407E-A947-70E740481C1C}">
                <a14:useLocalDpi xmlns:a14="http://schemas.microsoft.com/office/drawing/2010/main" val="0"/>
              </a:ext>
            </a:extLst>
          </a:blip>
          <a:srcRect/>
          <a:stretch>
            <a:fillRect/>
          </a:stretch>
        </p:blipFill>
        <p:spPr bwMode="auto">
          <a:xfrm>
            <a:off x="116632" y="6177136"/>
            <a:ext cx="1507096" cy="213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21253193">
            <a:off x="1357146" y="6708331"/>
            <a:ext cx="5451170" cy="1261884"/>
          </a:xfrm>
          <a:prstGeom prst="rect">
            <a:avLst/>
          </a:prstGeom>
          <a:noFill/>
          <a:ln w="76200">
            <a:solidFill>
              <a:srgbClr val="7030A0"/>
            </a:solidFill>
          </a:ln>
        </p:spPr>
        <p:txBody>
          <a:bodyPr wrap="square" rtlCol="0">
            <a:spAutoFit/>
          </a:bodyPr>
          <a:lstStyle/>
          <a:p>
            <a:r>
              <a:rPr lang="en-GB" b="1" u="sng" dirty="0" smtClean="0">
                <a:latin typeface="Comic Sans MS" panose="030F0702030302020204" pitchFamily="66" charset="0"/>
              </a:rPr>
              <a:t>Hulk Challenge:</a:t>
            </a:r>
          </a:p>
          <a:p>
            <a:r>
              <a:rPr lang="en-GB" dirty="0" smtClean="0">
                <a:latin typeface="Comic Sans MS" panose="030F0702030302020204" pitchFamily="66" charset="0"/>
              </a:rPr>
              <a:t>If you were a furniture manufacturer, what type of softwood would you recommend?</a:t>
            </a:r>
          </a:p>
          <a:p>
            <a:r>
              <a:rPr lang="en-GB" dirty="0" smtClean="0">
                <a:latin typeface="Comic Sans MS" panose="030F0702030302020204" pitchFamily="66" charset="0"/>
              </a:rPr>
              <a:t>Can you justify this choice?</a:t>
            </a:r>
          </a:p>
        </p:txBody>
      </p:sp>
    </p:spTree>
    <p:extLst>
      <p:ext uri="{BB962C8B-B14F-4D97-AF65-F5344CB8AC3E}">
        <p14:creationId xmlns:p14="http://schemas.microsoft.com/office/powerpoint/2010/main" val="226695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2520"/>
            <a:ext cx="6858000" cy="8217634"/>
          </a:xfrm>
          <a:prstGeom prst="rect">
            <a:avLst/>
          </a:prstGeom>
          <a:noFill/>
        </p:spPr>
        <p:txBody>
          <a:bodyPr wrap="square" rtlCol="0">
            <a:spAutoFit/>
          </a:bodyPr>
          <a:lstStyle/>
          <a:p>
            <a:r>
              <a:rPr lang="en-GB" sz="3600" b="1" u="sng" dirty="0" smtClean="0">
                <a:latin typeface="Comic Sans MS" panose="030F0702030302020204" pitchFamily="66" charset="0"/>
              </a:rPr>
              <a:t>Sentence starters:</a:t>
            </a:r>
          </a:p>
          <a:p>
            <a:endParaRPr lang="en-GB" sz="3600" dirty="0" smtClean="0">
              <a:latin typeface="Comic Sans MS" panose="030F0702030302020204" pitchFamily="66" charset="0"/>
            </a:endParaRPr>
          </a:p>
          <a:p>
            <a:r>
              <a:rPr lang="en-GB" sz="3200" dirty="0" smtClean="0">
                <a:latin typeface="Comic Sans MS" panose="030F0702030302020204" pitchFamily="66" charset="0"/>
              </a:rPr>
              <a:t>A softwood/hardwood is ____</a:t>
            </a:r>
          </a:p>
          <a:p>
            <a:endParaRPr lang="en-GB" sz="3200" dirty="0">
              <a:latin typeface="Comic Sans MS" panose="030F0702030302020204" pitchFamily="66" charset="0"/>
            </a:endParaRPr>
          </a:p>
          <a:p>
            <a:r>
              <a:rPr lang="en-GB" sz="3200" dirty="0" smtClean="0">
                <a:latin typeface="Comic Sans MS" panose="030F0702030302020204" pitchFamily="66" charset="0"/>
              </a:rPr>
              <a:t>A typical softwood property is ___</a:t>
            </a:r>
          </a:p>
          <a:p>
            <a:endParaRPr lang="en-GB" sz="3200" dirty="0">
              <a:latin typeface="Comic Sans MS" panose="030F0702030302020204" pitchFamily="66" charset="0"/>
            </a:endParaRPr>
          </a:p>
          <a:p>
            <a:r>
              <a:rPr lang="en-GB" sz="3200" dirty="0" smtClean="0">
                <a:latin typeface="Comic Sans MS" panose="030F0702030302020204" pitchFamily="66" charset="0"/>
              </a:rPr>
              <a:t>Softwoods are unique in that they ______</a:t>
            </a:r>
          </a:p>
          <a:p>
            <a:endParaRPr lang="en-GB" sz="3200" dirty="0">
              <a:latin typeface="Comic Sans MS" panose="030F0702030302020204" pitchFamily="66" charset="0"/>
            </a:endParaRPr>
          </a:p>
          <a:p>
            <a:r>
              <a:rPr lang="en-GB" sz="3200" dirty="0" smtClean="0">
                <a:latin typeface="Comic Sans MS" panose="030F0702030302020204" pitchFamily="66" charset="0"/>
              </a:rPr>
              <a:t>Hardwoods are different from softwoods because ____</a:t>
            </a:r>
          </a:p>
          <a:p>
            <a:endParaRPr lang="en-GB" sz="3200" dirty="0">
              <a:latin typeface="Comic Sans MS" panose="030F0702030302020204" pitchFamily="66" charset="0"/>
            </a:endParaRPr>
          </a:p>
          <a:p>
            <a:r>
              <a:rPr lang="en-GB" sz="3200" dirty="0" smtClean="0">
                <a:latin typeface="Comic Sans MS" panose="030F0702030302020204" pitchFamily="66" charset="0"/>
              </a:rPr>
              <a:t>Hardwoods tend to be more expensive because ____</a:t>
            </a:r>
          </a:p>
          <a:p>
            <a:endParaRPr lang="en-GB" sz="36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426099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20"/>
            <a:ext cx="6851050" cy="889164"/>
          </a:xfrm>
        </p:spPr>
        <p:txBody>
          <a:bodyPr>
            <a:normAutofit/>
          </a:bodyPr>
          <a:lstStyle/>
          <a:p>
            <a:pPr algn="ctr"/>
            <a:r>
              <a:rPr lang="en-GB" b="1" u="sng" dirty="0" smtClean="0">
                <a:latin typeface="Comic Sans MS" panose="030F0702030302020204" pitchFamily="66" charset="0"/>
                <a:cs typeface="Calibri" panose="020F0502020204030204" pitchFamily="34" charset="0"/>
              </a:rPr>
              <a:t>Hardwood Research</a:t>
            </a:r>
            <a:endParaRPr lang="en-GB" sz="3600" b="1" u="sng" dirty="0">
              <a:latin typeface="Comic Sans MS" panose="030F0702030302020204" pitchFamily="66" charset="0"/>
            </a:endParaRPr>
          </a:p>
        </p:txBody>
      </p:sp>
      <p:sp>
        <p:nvSpPr>
          <p:cNvPr id="3" name="Content Placeholder 2"/>
          <p:cNvSpPr>
            <a:spLocks noGrp="1"/>
          </p:cNvSpPr>
          <p:nvPr>
            <p:ph idx="1"/>
          </p:nvPr>
        </p:nvSpPr>
        <p:spPr>
          <a:xfrm>
            <a:off x="19793" y="939232"/>
            <a:ext cx="6858000" cy="4727788"/>
          </a:xfrm>
        </p:spPr>
        <p:txBody>
          <a:bodyPr>
            <a:noAutofit/>
          </a:bodyPr>
          <a:lstStyle/>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Define a Hardwood? </a:t>
            </a: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Sketch an example of what hardwood tree might look like</a:t>
            </a:r>
            <a:endParaRPr lang="en-GB" sz="2400" dirty="0">
              <a:solidFill>
                <a:schemeClr val="tx1"/>
              </a:solidFill>
              <a:latin typeface="Comic Sans MS" panose="030F0702030302020204" pitchFamily="66" charset="0"/>
              <a:cs typeface="Calibri" panose="020F0502020204030204" pitchFamily="34" charset="0"/>
            </a:endParaRP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What </a:t>
            </a:r>
            <a:r>
              <a:rPr lang="en-GB" sz="2400" dirty="0">
                <a:solidFill>
                  <a:schemeClr val="tx1"/>
                </a:solidFill>
                <a:latin typeface="Comic Sans MS" panose="030F0702030302020204" pitchFamily="66" charset="0"/>
                <a:cs typeface="Calibri" panose="020F0502020204030204" pitchFamily="34" charset="0"/>
              </a:rPr>
              <a:t>is special </a:t>
            </a:r>
            <a:r>
              <a:rPr lang="en-GB" sz="2400" dirty="0" smtClean="0">
                <a:solidFill>
                  <a:schemeClr val="tx1"/>
                </a:solidFill>
                <a:latin typeface="Comic Sans MS" panose="030F0702030302020204" pitchFamily="66" charset="0"/>
                <a:cs typeface="Calibri" panose="020F0502020204030204" pitchFamily="34" charset="0"/>
              </a:rPr>
              <a:t>about hardwoods? (what makes these trees different from softwoods)</a:t>
            </a:r>
          </a:p>
          <a:p>
            <a:pPr marL="525780" indent="-457200">
              <a:buFont typeface="+mj-lt"/>
              <a:buAutoNum type="arabicPeriod"/>
            </a:pPr>
            <a:r>
              <a:rPr lang="en-GB" sz="2400" dirty="0">
                <a:latin typeface="Comic Sans MS" panose="030F0702030302020204" pitchFamily="66" charset="0"/>
              </a:rPr>
              <a:t>Why are hardwoods generally more expensive</a:t>
            </a:r>
            <a:r>
              <a:rPr lang="en-GB" sz="2400" dirty="0" smtClean="0">
                <a:latin typeface="Comic Sans MS" panose="030F0702030302020204" pitchFamily="66" charset="0"/>
              </a:rPr>
              <a:t>?</a:t>
            </a:r>
            <a:endParaRPr lang="en-GB" sz="2400" dirty="0" smtClean="0">
              <a:solidFill>
                <a:schemeClr val="tx1"/>
              </a:solidFill>
              <a:latin typeface="Comic Sans MS" panose="030F0702030302020204" pitchFamily="66" charset="0"/>
              <a:cs typeface="Calibri" panose="020F0502020204030204" pitchFamily="34" charset="0"/>
            </a:endParaRPr>
          </a:p>
          <a:p>
            <a:pPr marL="525780" indent="-457200">
              <a:buFont typeface="+mj-lt"/>
              <a:buAutoNum type="arabicPeriod"/>
            </a:pPr>
            <a:r>
              <a:rPr lang="en-GB" sz="2400" dirty="0" smtClean="0">
                <a:solidFill>
                  <a:schemeClr val="tx1"/>
                </a:solidFill>
                <a:latin typeface="Comic Sans MS" panose="030F0702030302020204" pitchFamily="66" charset="0"/>
                <a:cs typeface="Calibri" panose="020F0502020204030204" pitchFamily="34" charset="0"/>
              </a:rPr>
              <a:t>Name </a:t>
            </a:r>
            <a:r>
              <a:rPr lang="en-GB" sz="2400" dirty="0">
                <a:latin typeface="Comic Sans MS" panose="030F0702030302020204" pitchFamily="66" charset="0"/>
                <a:cs typeface="Calibri" panose="020F0502020204030204" pitchFamily="34" charset="0"/>
              </a:rPr>
              <a:t>2</a:t>
            </a:r>
            <a:r>
              <a:rPr lang="en-GB" sz="2400" dirty="0" smtClean="0">
                <a:solidFill>
                  <a:schemeClr val="tx1"/>
                </a:solidFill>
                <a:latin typeface="Comic Sans MS" panose="030F0702030302020204" pitchFamily="66" charset="0"/>
                <a:cs typeface="Calibri" panose="020F0502020204030204" pitchFamily="34" charset="0"/>
              </a:rPr>
              <a:t> types of Hardwoods</a:t>
            </a:r>
          </a:p>
          <a:p>
            <a:pPr lvl="1"/>
            <a:r>
              <a:rPr lang="en-GB" sz="2400" dirty="0" smtClean="0">
                <a:solidFill>
                  <a:schemeClr val="tx1"/>
                </a:solidFill>
                <a:latin typeface="Comic Sans MS" panose="030F0702030302020204" pitchFamily="66" charset="0"/>
                <a:cs typeface="Calibri" panose="020F0502020204030204" pitchFamily="34" charset="0"/>
              </a:rPr>
              <a:t>Describe them</a:t>
            </a:r>
          </a:p>
          <a:p>
            <a:pPr lvl="1"/>
            <a:r>
              <a:rPr lang="en-GB" sz="2400" dirty="0" smtClean="0">
                <a:solidFill>
                  <a:schemeClr val="tx1"/>
                </a:solidFill>
                <a:latin typeface="Comic Sans MS" panose="030F0702030302020204" pitchFamily="66" charset="0"/>
                <a:cs typeface="Calibri" panose="020F0502020204030204" pitchFamily="34" charset="0"/>
              </a:rPr>
              <a:t>What are they used for</a:t>
            </a:r>
            <a:endParaRPr lang="en-GB" sz="2800" dirty="0" smtClean="0">
              <a:solidFill>
                <a:schemeClr val="tx1"/>
              </a:solidFill>
              <a:latin typeface="Comic Sans MS" panose="030F0702030302020204" pitchFamily="66" charset="0"/>
              <a:cs typeface="Calibri" panose="020F0502020204030204" pitchFamily="34" charset="0"/>
            </a:endParaRPr>
          </a:p>
          <a:p>
            <a:pPr marL="365760" lvl="1" indent="0">
              <a:buNone/>
            </a:pPr>
            <a:endParaRPr lang="en-GB" sz="2800" dirty="0" smtClean="0">
              <a:solidFill>
                <a:schemeClr val="tx1"/>
              </a:solidFill>
              <a:latin typeface="Comic Sans MS" panose="030F0702030302020204" pitchFamily="66" charset="0"/>
              <a:cs typeface="Calibri" panose="020F0502020204030204" pitchFamily="34" charset="0"/>
            </a:endParaRPr>
          </a:p>
        </p:txBody>
      </p:sp>
      <p:sp>
        <p:nvSpPr>
          <p:cNvPr id="6" name="Content Placeholder 2"/>
          <p:cNvSpPr txBox="1">
            <a:spLocks/>
          </p:cNvSpPr>
          <p:nvPr/>
        </p:nvSpPr>
        <p:spPr>
          <a:xfrm>
            <a:off x="-6950" y="8479263"/>
            <a:ext cx="6858000" cy="1426737"/>
          </a:xfrm>
          <a:prstGeom prst="rect">
            <a:avLst/>
          </a:prstGeom>
        </p:spPr>
        <p:txBody>
          <a:bodyPr vert="horz" lIns="95782" tIns="47891" rIns="95782" bIns="47891" rtlCol="0">
            <a:noAutofit/>
          </a:bodyPr>
          <a:lst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68580" indent="0" algn="ctr">
              <a:buNone/>
            </a:pPr>
            <a:r>
              <a:rPr lang="en-GB" sz="1800" b="1" i="1" u="sng" dirty="0" smtClean="0">
                <a:latin typeface="Comic Sans MS" panose="030F0702030302020204" pitchFamily="66" charset="0"/>
                <a:cs typeface="Calibri" panose="020F0502020204030204" pitchFamily="34" charset="0"/>
              </a:rPr>
              <a:t>Literacy Focus:</a:t>
            </a:r>
          </a:p>
          <a:p>
            <a:pPr marL="68580" indent="0" algn="ctr">
              <a:buNone/>
            </a:pPr>
            <a:r>
              <a:rPr lang="en-GB" sz="1800" i="1" dirty="0" smtClean="0">
                <a:latin typeface="Comic Sans MS" panose="030F0702030302020204" pitchFamily="66" charset="0"/>
                <a:cs typeface="Calibri" panose="020F0502020204030204" pitchFamily="34" charset="0"/>
              </a:rPr>
              <a:t>Ensure all of your answers in written in full sentences demonstrating the correct use of Spelling, Punctuation and Grammar (</a:t>
            </a:r>
            <a:r>
              <a:rPr lang="en-GB" sz="1800" i="1" dirty="0" err="1" smtClean="0">
                <a:latin typeface="Comic Sans MS" panose="030F0702030302020204" pitchFamily="66" charset="0"/>
                <a:cs typeface="Calibri" panose="020F0502020204030204" pitchFamily="34" charset="0"/>
              </a:rPr>
              <a:t>SPaG</a:t>
            </a:r>
            <a:r>
              <a:rPr lang="en-GB" sz="1800" i="1" dirty="0" smtClean="0">
                <a:latin typeface="Comic Sans MS" panose="030F0702030302020204" pitchFamily="66" charset="0"/>
                <a:cs typeface="Calibri" panose="020F0502020204030204" pitchFamily="34" charset="0"/>
              </a:rPr>
              <a:t>)</a:t>
            </a:r>
          </a:p>
        </p:txBody>
      </p:sp>
      <p:pic>
        <p:nvPicPr>
          <p:cNvPr id="7"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13" b="90000" l="295" r="99263"/>
                    </a14:imgEffect>
                  </a14:imgLayer>
                </a14:imgProps>
              </a:ext>
              <a:ext uri="{28A0092B-C50C-407E-A947-70E740481C1C}">
                <a14:useLocalDpi xmlns:a14="http://schemas.microsoft.com/office/drawing/2010/main" val="0"/>
              </a:ext>
            </a:extLst>
          </a:blip>
          <a:srcRect/>
          <a:stretch>
            <a:fillRect/>
          </a:stretch>
        </p:blipFill>
        <p:spPr bwMode="auto">
          <a:xfrm>
            <a:off x="19793" y="6345321"/>
            <a:ext cx="1507096" cy="213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21253193">
            <a:off x="1123950" y="6686101"/>
            <a:ext cx="5449122" cy="1261884"/>
          </a:xfrm>
          <a:prstGeom prst="rect">
            <a:avLst/>
          </a:prstGeom>
          <a:noFill/>
          <a:ln w="76200">
            <a:solidFill>
              <a:srgbClr val="7030A0"/>
            </a:solidFill>
          </a:ln>
        </p:spPr>
        <p:txBody>
          <a:bodyPr wrap="square" rtlCol="0">
            <a:spAutoFit/>
          </a:bodyPr>
          <a:lstStyle/>
          <a:p>
            <a:r>
              <a:rPr lang="en-GB" b="1" u="sng" dirty="0" smtClean="0">
                <a:latin typeface="Comic Sans MS" panose="030F0702030302020204" pitchFamily="66" charset="0"/>
              </a:rPr>
              <a:t>Hulk Challenge:</a:t>
            </a:r>
          </a:p>
          <a:p>
            <a:r>
              <a:rPr lang="en-GB" dirty="0">
                <a:latin typeface="Comic Sans MS" panose="030F0702030302020204" pitchFamily="66" charset="0"/>
              </a:rPr>
              <a:t>If I were to </a:t>
            </a:r>
            <a:r>
              <a:rPr lang="en-GB" dirty="0" smtClean="0">
                <a:latin typeface="Comic Sans MS" panose="030F0702030302020204" pitchFamily="66" charset="0"/>
              </a:rPr>
              <a:t>design a boat, what </a:t>
            </a:r>
            <a:r>
              <a:rPr lang="en-GB" dirty="0">
                <a:latin typeface="Comic Sans MS" panose="030F0702030302020204" pitchFamily="66" charset="0"/>
              </a:rPr>
              <a:t>type of </a:t>
            </a:r>
            <a:r>
              <a:rPr lang="en-GB" dirty="0" smtClean="0">
                <a:latin typeface="Comic Sans MS" panose="030F0702030302020204" pitchFamily="66" charset="0"/>
              </a:rPr>
              <a:t>hardwood </a:t>
            </a:r>
            <a:r>
              <a:rPr lang="en-GB" dirty="0">
                <a:latin typeface="Comic Sans MS" panose="030F0702030302020204" pitchFamily="66" charset="0"/>
              </a:rPr>
              <a:t>would you recommend?</a:t>
            </a:r>
          </a:p>
          <a:p>
            <a:r>
              <a:rPr lang="en-GB" dirty="0">
                <a:latin typeface="Comic Sans MS" panose="030F0702030302020204" pitchFamily="66" charset="0"/>
              </a:rPr>
              <a:t>Can you justify this choice</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4" name="Rectangle 3"/>
          <p:cNvSpPr/>
          <p:nvPr/>
        </p:nvSpPr>
        <p:spPr>
          <a:xfrm>
            <a:off x="6421" y="5622913"/>
            <a:ext cx="6884743" cy="707886"/>
          </a:xfrm>
          <a:prstGeom prst="rect">
            <a:avLst/>
          </a:prstGeom>
        </p:spPr>
        <p:txBody>
          <a:bodyPr wrap="square">
            <a:spAutoFit/>
          </a:bodyPr>
          <a:lstStyle/>
          <a:p>
            <a:pPr algn="ctr"/>
            <a:r>
              <a:rPr lang="en-GB" sz="2000" b="1" dirty="0">
                <a:solidFill>
                  <a:srgbClr val="FF0000"/>
                </a:solidFill>
                <a:latin typeface="Comic Sans MS" panose="030F0702030302020204" pitchFamily="66" charset="0"/>
                <a:cs typeface="Calibri" panose="020F0502020204030204" pitchFamily="34" charset="0"/>
              </a:rPr>
              <a:t>All the answers you will need are on the pages given to you around the room</a:t>
            </a:r>
          </a:p>
        </p:txBody>
      </p:sp>
    </p:spTree>
    <p:extLst>
      <p:ext uri="{BB962C8B-B14F-4D97-AF65-F5344CB8AC3E}">
        <p14:creationId xmlns:p14="http://schemas.microsoft.com/office/powerpoint/2010/main" val="143359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32520"/>
            <a:ext cx="6858000" cy="8217634"/>
          </a:xfrm>
          <a:prstGeom prst="rect">
            <a:avLst/>
          </a:prstGeom>
          <a:noFill/>
        </p:spPr>
        <p:txBody>
          <a:bodyPr wrap="square" rtlCol="0">
            <a:spAutoFit/>
          </a:bodyPr>
          <a:lstStyle/>
          <a:p>
            <a:r>
              <a:rPr lang="en-GB" sz="3600" b="1" u="sng" dirty="0" smtClean="0">
                <a:latin typeface="Comic Sans MS" panose="030F0702030302020204" pitchFamily="66" charset="0"/>
              </a:rPr>
              <a:t>Sentence starters:</a:t>
            </a:r>
          </a:p>
          <a:p>
            <a:endParaRPr lang="en-GB" sz="3600" dirty="0" smtClean="0">
              <a:latin typeface="Comic Sans MS" panose="030F0702030302020204" pitchFamily="66" charset="0"/>
            </a:endParaRPr>
          </a:p>
          <a:p>
            <a:r>
              <a:rPr lang="en-GB" sz="3200" dirty="0" smtClean="0">
                <a:latin typeface="Comic Sans MS" panose="030F0702030302020204" pitchFamily="66" charset="0"/>
              </a:rPr>
              <a:t>A softwood/hardwood is ____</a:t>
            </a:r>
          </a:p>
          <a:p>
            <a:endParaRPr lang="en-GB" sz="3200" dirty="0">
              <a:latin typeface="Comic Sans MS" panose="030F0702030302020204" pitchFamily="66" charset="0"/>
            </a:endParaRPr>
          </a:p>
          <a:p>
            <a:r>
              <a:rPr lang="en-GB" sz="3200" dirty="0" smtClean="0">
                <a:latin typeface="Comic Sans MS" panose="030F0702030302020204" pitchFamily="66" charset="0"/>
              </a:rPr>
              <a:t>A typical softwood property is ___</a:t>
            </a:r>
          </a:p>
          <a:p>
            <a:endParaRPr lang="en-GB" sz="3200" dirty="0">
              <a:latin typeface="Comic Sans MS" panose="030F0702030302020204" pitchFamily="66" charset="0"/>
            </a:endParaRPr>
          </a:p>
          <a:p>
            <a:r>
              <a:rPr lang="en-GB" sz="3200" dirty="0" smtClean="0">
                <a:latin typeface="Comic Sans MS" panose="030F0702030302020204" pitchFamily="66" charset="0"/>
              </a:rPr>
              <a:t>Softwoods are unique in that they ______</a:t>
            </a:r>
          </a:p>
          <a:p>
            <a:endParaRPr lang="en-GB" sz="3200" dirty="0">
              <a:latin typeface="Comic Sans MS" panose="030F0702030302020204" pitchFamily="66" charset="0"/>
            </a:endParaRPr>
          </a:p>
          <a:p>
            <a:r>
              <a:rPr lang="en-GB" sz="3200" dirty="0" smtClean="0">
                <a:latin typeface="Comic Sans MS" panose="030F0702030302020204" pitchFamily="66" charset="0"/>
              </a:rPr>
              <a:t>Hardwoods are different from softwoods because ____</a:t>
            </a:r>
          </a:p>
          <a:p>
            <a:endParaRPr lang="en-GB" sz="3200" dirty="0">
              <a:latin typeface="Comic Sans MS" panose="030F0702030302020204" pitchFamily="66" charset="0"/>
            </a:endParaRPr>
          </a:p>
          <a:p>
            <a:r>
              <a:rPr lang="en-GB" sz="3200" dirty="0" smtClean="0">
                <a:latin typeface="Comic Sans MS" panose="030F0702030302020204" pitchFamily="66" charset="0"/>
              </a:rPr>
              <a:t>Hardwoods tend to be more expensive because ____</a:t>
            </a:r>
          </a:p>
          <a:p>
            <a:endParaRPr lang="en-GB" sz="36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72557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58" y="662542"/>
            <a:ext cx="6826315" cy="777136"/>
          </a:xfrm>
          <a:prstGeom prst="rect">
            <a:avLst/>
          </a:prstGeom>
        </p:spPr>
        <p:txBody>
          <a:bodyPr wrap="square">
            <a:spAutoFit/>
          </a:bodyPr>
          <a:lstStyle/>
          <a:p>
            <a:pPr algn="ctr" defTabSz="1778000">
              <a:lnSpc>
                <a:spcPct val="90000"/>
              </a:lnSpc>
              <a:spcBef>
                <a:spcPct val="0"/>
              </a:spcBef>
              <a:spcAft>
                <a:spcPct val="35000"/>
              </a:spcAft>
            </a:pPr>
            <a:r>
              <a:rPr lang="en-GB" sz="1400" dirty="0" smtClean="0">
                <a:latin typeface="Comic Sans MS" panose="030F0702030302020204" pitchFamily="66" charset="0"/>
              </a:rPr>
              <a:t>Manufactured </a:t>
            </a:r>
            <a:r>
              <a:rPr lang="en-GB" sz="1400" dirty="0">
                <a:latin typeface="Comic Sans MS" panose="030F0702030302020204" pitchFamily="66" charset="0"/>
              </a:rPr>
              <a:t>boards are timber sheets which are produced by gluing wood layers or wood fibres together. </a:t>
            </a:r>
          </a:p>
          <a:p>
            <a:pPr defTabSz="1778000">
              <a:lnSpc>
                <a:spcPct val="90000"/>
              </a:lnSpc>
              <a:spcBef>
                <a:spcPct val="0"/>
              </a:spcBef>
              <a:spcAft>
                <a:spcPct val="35000"/>
              </a:spcAft>
            </a:pPr>
            <a:r>
              <a:rPr lang="en-GB" sz="1600" dirty="0">
                <a:latin typeface="Comic Sans MS" panose="030F0702030302020204" pitchFamily="66" charset="0"/>
              </a:rPr>
              <a:t> </a:t>
            </a:r>
          </a:p>
        </p:txBody>
      </p:sp>
      <p:sp>
        <p:nvSpPr>
          <p:cNvPr id="3" name="Rectangle 2"/>
          <p:cNvSpPr/>
          <p:nvPr/>
        </p:nvSpPr>
        <p:spPr>
          <a:xfrm>
            <a:off x="17113" y="0"/>
            <a:ext cx="6840887" cy="646331"/>
          </a:xfrm>
          <a:prstGeom prst="rect">
            <a:avLst/>
          </a:prstGeom>
        </p:spPr>
        <p:txBody>
          <a:bodyPr wrap="square">
            <a:spAutoFit/>
          </a:bodyPr>
          <a:lstStyle/>
          <a:p>
            <a:pPr algn="ctr" defTabSz="1778000">
              <a:lnSpc>
                <a:spcPct val="90000"/>
              </a:lnSpc>
              <a:spcBef>
                <a:spcPct val="0"/>
              </a:spcBef>
              <a:spcAft>
                <a:spcPct val="35000"/>
              </a:spcAft>
            </a:pPr>
            <a:r>
              <a:rPr lang="en-GB" sz="4000" b="1" u="sng" dirty="0">
                <a:latin typeface="Comic Sans MS" panose="030F0702030302020204" pitchFamily="66" charset="0"/>
              </a:rPr>
              <a:t>Manufactured Boards</a:t>
            </a:r>
          </a:p>
        </p:txBody>
      </p:sp>
      <p:sp>
        <p:nvSpPr>
          <p:cNvPr id="4" name="Rectangle 3"/>
          <p:cNvSpPr/>
          <p:nvPr/>
        </p:nvSpPr>
        <p:spPr>
          <a:xfrm>
            <a:off x="2524238" y="1158832"/>
            <a:ext cx="4223007" cy="2246769"/>
          </a:xfrm>
          <a:prstGeom prst="rect">
            <a:avLst/>
          </a:prstGeom>
        </p:spPr>
        <p:txBody>
          <a:bodyPr wrap="square">
            <a:spAutoFit/>
          </a:bodyPr>
          <a:lstStyle/>
          <a:p>
            <a:pPr marL="285750" indent="-285750">
              <a:buFont typeface="Arial" pitchFamily="34" charset="0"/>
              <a:buChar char="•"/>
            </a:pPr>
            <a:r>
              <a:rPr lang="en-GB" sz="1400" dirty="0">
                <a:latin typeface="Comic Sans MS" panose="030F0702030302020204" pitchFamily="66" charset="0"/>
              </a:rPr>
              <a:t>Often are made use of waste materials. For </a:t>
            </a:r>
            <a:r>
              <a:rPr lang="en-GB" sz="1400" dirty="0" smtClean="0">
                <a:latin typeface="Comic Sans MS" panose="030F0702030302020204" pitchFamily="66" charset="0"/>
              </a:rPr>
              <a:t>example, </a:t>
            </a:r>
            <a:r>
              <a:rPr lang="en-GB" sz="1400" dirty="0">
                <a:latin typeface="Comic Sans MS" panose="030F0702030302020204" pitchFamily="66" charset="0"/>
              </a:rPr>
              <a:t>saw dust is </a:t>
            </a:r>
            <a:r>
              <a:rPr lang="en-GB" sz="1400" dirty="0" smtClean="0">
                <a:latin typeface="Comic Sans MS" panose="030F0702030302020204" pitchFamily="66" charset="0"/>
              </a:rPr>
              <a:t>used </a:t>
            </a:r>
            <a:r>
              <a:rPr lang="en-GB" sz="1400" dirty="0">
                <a:latin typeface="Comic Sans MS" panose="030F0702030302020204" pitchFamily="66" charset="0"/>
              </a:rPr>
              <a:t>to make MDF and hardboard. The saw dust is held together with a glue. </a:t>
            </a:r>
          </a:p>
          <a:p>
            <a:pPr marL="285750" indent="-285750">
              <a:buFont typeface="Arial" pitchFamily="34" charset="0"/>
              <a:buChar char="•"/>
            </a:pPr>
            <a:r>
              <a:rPr lang="en-GB" sz="1400" dirty="0">
                <a:latin typeface="Comic Sans MS" panose="030F0702030302020204" pitchFamily="66" charset="0"/>
              </a:rPr>
              <a:t>Are often used </a:t>
            </a:r>
            <a:r>
              <a:rPr lang="en-GB" sz="1400" dirty="0" smtClean="0">
                <a:latin typeface="Comic Sans MS" panose="030F0702030302020204" pitchFamily="66" charset="0"/>
              </a:rPr>
              <a:t>as cheaper </a:t>
            </a:r>
            <a:r>
              <a:rPr lang="en-GB" sz="1400" dirty="0">
                <a:latin typeface="Comic Sans MS" panose="030F0702030302020204" pitchFamily="66" charset="0"/>
              </a:rPr>
              <a:t>alternative to real woods. </a:t>
            </a:r>
          </a:p>
          <a:p>
            <a:pPr marL="285750" indent="-285750">
              <a:buFont typeface="Arial" pitchFamily="34" charset="0"/>
              <a:buChar char="•"/>
            </a:pPr>
            <a:r>
              <a:rPr lang="en-GB" sz="1400" dirty="0" smtClean="0">
                <a:latin typeface="Comic Sans MS" panose="030F0702030302020204" pitchFamily="66" charset="0"/>
              </a:rPr>
              <a:t>Doesn't </a:t>
            </a:r>
            <a:r>
              <a:rPr lang="en-GB" sz="1400" dirty="0">
                <a:latin typeface="Comic Sans MS" panose="030F0702030302020204" pitchFamily="66" charset="0"/>
              </a:rPr>
              <a:t>look as expensive as real woods. </a:t>
            </a:r>
          </a:p>
          <a:p>
            <a:pPr marL="285750" indent="-285750">
              <a:buFont typeface="Arial" pitchFamily="34" charset="0"/>
              <a:buChar char="•"/>
            </a:pPr>
            <a:r>
              <a:rPr lang="en-GB" sz="1400" dirty="0">
                <a:latin typeface="Comic Sans MS" panose="030F0702030302020204" pitchFamily="66" charset="0"/>
              </a:rPr>
              <a:t>Are often </a:t>
            </a:r>
            <a:r>
              <a:rPr lang="en-GB" sz="1400" dirty="0" smtClean="0">
                <a:latin typeface="Comic Sans MS" panose="030F0702030302020204" pitchFamily="66" charset="0"/>
              </a:rPr>
              <a:t>covered </a:t>
            </a:r>
            <a:r>
              <a:rPr lang="en-GB" sz="1400" dirty="0">
                <a:latin typeface="Comic Sans MS" panose="030F0702030302020204" pitchFamily="66" charset="0"/>
              </a:rPr>
              <a:t>with a thin layer of real wood to improve their appearance (Veneered). </a:t>
            </a:r>
          </a:p>
        </p:txBody>
      </p:sp>
      <p:pic>
        <p:nvPicPr>
          <p:cNvPr id="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14974" y="1179612"/>
            <a:ext cx="2146799" cy="1852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1" descr="http://www.mr-dt.com/images/whitebackgroun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575" y="956098"/>
            <a:ext cx="85725" cy="9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mr-dt.com/images/1x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575" y="956098"/>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www.mr-dt.com/images/1x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2575" y="956098"/>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06186" y="8436250"/>
            <a:ext cx="3429000" cy="138499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r>
              <a:rPr lang="en-GB" sz="1400" dirty="0">
                <a:latin typeface="Comic Sans MS" panose="030F0702030302020204" pitchFamily="66" charset="0"/>
              </a:rPr>
              <a:t>Hardboard</a:t>
            </a:r>
          </a:p>
          <a:p>
            <a:pPr lvl="0"/>
            <a:r>
              <a:rPr lang="en-GB" sz="1400" dirty="0">
                <a:latin typeface="Comic Sans MS" panose="030F0702030302020204" pitchFamily="66" charset="0"/>
              </a:rPr>
              <a:t>A very cheap particle board which sometimes has a laminated plastic surface. Used for furniture backs, covering curved structures, door panels</a:t>
            </a:r>
            <a:endParaRPr lang="en-US" sz="1400" dirty="0">
              <a:latin typeface="Comic Sans MS" panose="030F0702030302020204" pitchFamily="66" charset="0"/>
            </a:endParaRPr>
          </a:p>
        </p:txBody>
      </p:sp>
      <p:sp>
        <p:nvSpPr>
          <p:cNvPr id="22" name="Rectangle 21"/>
          <p:cNvSpPr/>
          <p:nvPr/>
        </p:nvSpPr>
        <p:spPr>
          <a:xfrm>
            <a:off x="106185" y="5741432"/>
            <a:ext cx="3289315"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400" dirty="0">
                <a:latin typeface="Comic Sans MS" panose="030F0702030302020204" pitchFamily="66" charset="0"/>
              </a:rPr>
              <a:t>Chipboard</a:t>
            </a:r>
          </a:p>
          <a:p>
            <a:pPr lvl="0"/>
            <a:r>
              <a:rPr lang="en-GB" sz="1400" dirty="0">
                <a:latin typeface="Comic Sans MS" panose="030F0702030302020204" pitchFamily="66" charset="0"/>
              </a:rPr>
              <a:t>Made from chips of wood glued together. Usually veneered or covered in plastic laminate. Used for kitchen and bedroom furniture usually veneered or covered with a plastic laminated. Shelving and general DIY work.</a:t>
            </a:r>
          </a:p>
        </p:txBody>
      </p:sp>
      <p:sp>
        <p:nvSpPr>
          <p:cNvPr id="23" name="Rectangle 22"/>
          <p:cNvSpPr/>
          <p:nvPr/>
        </p:nvSpPr>
        <p:spPr>
          <a:xfrm>
            <a:off x="3564070" y="3414639"/>
            <a:ext cx="3183806"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400" dirty="0" err="1">
                <a:latin typeface="Comic Sans MS" panose="030F0702030302020204" pitchFamily="66" charset="0"/>
              </a:rPr>
              <a:t>Blockboard</a:t>
            </a:r>
            <a:endParaRPr lang="en-GB" sz="1400" dirty="0">
              <a:latin typeface="Comic Sans MS" panose="030F0702030302020204" pitchFamily="66" charset="0"/>
            </a:endParaRPr>
          </a:p>
          <a:p>
            <a:pPr lvl="0"/>
            <a:r>
              <a:rPr lang="en-GB" sz="1400" dirty="0">
                <a:latin typeface="Comic Sans MS" panose="030F0702030302020204" pitchFamily="66" charset="0"/>
              </a:rPr>
              <a:t>Similar to plywood but the central layer is made from strips of timber. Used where heavier structures are needed. </a:t>
            </a:r>
          </a:p>
        </p:txBody>
      </p:sp>
      <p:sp>
        <p:nvSpPr>
          <p:cNvPr id="24" name="Rectangle 23"/>
          <p:cNvSpPr/>
          <p:nvPr/>
        </p:nvSpPr>
        <p:spPr>
          <a:xfrm>
            <a:off x="129909" y="3435260"/>
            <a:ext cx="3282527"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400" dirty="0">
                <a:latin typeface="Comic Sans MS" panose="030F0702030302020204" pitchFamily="66" charset="0"/>
              </a:rPr>
              <a:t>MDF</a:t>
            </a:r>
          </a:p>
          <a:p>
            <a:pPr lvl="0"/>
            <a:r>
              <a:rPr lang="en-GB" sz="1400" dirty="0">
                <a:latin typeface="Comic Sans MS" panose="030F0702030302020204" pitchFamily="66" charset="0"/>
              </a:rPr>
              <a:t>Smooth, even surface. Easily machined and painted or stained. Also available in water and fire resistant forms.</a:t>
            </a:r>
          </a:p>
        </p:txBody>
      </p:sp>
      <p:sp>
        <p:nvSpPr>
          <p:cNvPr id="25" name="Rectangle 24"/>
          <p:cNvSpPr/>
          <p:nvPr/>
        </p:nvSpPr>
        <p:spPr>
          <a:xfrm>
            <a:off x="3535392" y="5741432"/>
            <a:ext cx="3173767" cy="16004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GB" sz="1400" dirty="0">
                <a:latin typeface="Comic Sans MS" panose="030F0702030302020204" pitchFamily="66" charset="0"/>
              </a:rPr>
              <a:t>Plywood</a:t>
            </a:r>
          </a:p>
          <a:p>
            <a:pPr lvl="0"/>
            <a:r>
              <a:rPr lang="en-GB" sz="1400" dirty="0">
                <a:latin typeface="Comic Sans MS" panose="030F0702030302020204" pitchFamily="66" charset="0"/>
              </a:rPr>
              <a:t>A very strong board which is constructed of layers of veneer or piles which are glued at 90 degrees to each other. Used for strong structural panelling board used in building construction. </a:t>
            </a:r>
          </a:p>
        </p:txBody>
      </p:sp>
      <p:pic>
        <p:nvPicPr>
          <p:cNvPr id="20" name="Picture 26" descr="Hardboar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75445">
            <a:off x="3308239" y="8406579"/>
            <a:ext cx="1196481" cy="1196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MD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0843" y="4368774"/>
            <a:ext cx="1141722" cy="11417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Blockbo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0076" y="4368774"/>
            <a:ext cx="980489" cy="9804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Chipboard"/>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34543" y="7341870"/>
            <a:ext cx="858022" cy="8580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Plywoo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4737" y="7127546"/>
            <a:ext cx="1286670" cy="128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5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30238"/>
            <a:ext cx="6858000" cy="3139321"/>
          </a:xfrm>
          <a:prstGeom prst="rect">
            <a:avLst/>
          </a:prstGeom>
        </p:spPr>
        <p:txBody>
          <a:bodyPr wrap="square">
            <a:spAutoFit/>
          </a:bodyPr>
          <a:lstStyle/>
          <a:p>
            <a:pPr marL="457200" indent="-457200">
              <a:buAutoNum type="arabicPeriod"/>
            </a:pPr>
            <a:r>
              <a:rPr lang="en-GB" sz="2200" dirty="0" smtClean="0">
                <a:latin typeface="Comic Sans MS" panose="030F0702030302020204" pitchFamily="66" charset="0"/>
              </a:rPr>
              <a:t>In full sentences write down the manufactured board properties in your own words?</a:t>
            </a:r>
            <a:endParaRPr lang="en-GB" sz="2200" dirty="0">
              <a:latin typeface="Comic Sans MS" panose="030F0702030302020204" pitchFamily="66" charset="0"/>
            </a:endParaRPr>
          </a:p>
          <a:p>
            <a:pPr marL="457200" indent="-457200">
              <a:buAutoNum type="arabicPeriod"/>
            </a:pPr>
            <a:r>
              <a:rPr lang="en-GB" sz="2200" dirty="0" smtClean="0">
                <a:latin typeface="Comic Sans MS" panose="030F0702030302020204" pitchFamily="66" charset="0"/>
              </a:rPr>
              <a:t>What are manufactured boards made from?</a:t>
            </a:r>
            <a:endParaRPr lang="en-GB" sz="2200" dirty="0">
              <a:latin typeface="Comic Sans MS" panose="030F0702030302020204" pitchFamily="66" charset="0"/>
            </a:endParaRPr>
          </a:p>
          <a:p>
            <a:pPr marL="457200" indent="-457200">
              <a:buAutoNum type="arabicPeriod"/>
            </a:pPr>
            <a:r>
              <a:rPr lang="en-GB" sz="2200" dirty="0" smtClean="0">
                <a:latin typeface="Comic Sans MS" panose="030F0702030302020204" pitchFamily="66" charset="0"/>
              </a:rPr>
              <a:t>How are manufactured boards made to look better?</a:t>
            </a:r>
            <a:endParaRPr lang="en-GB" sz="2200" dirty="0">
              <a:latin typeface="Comic Sans MS" panose="030F0702030302020204" pitchFamily="66" charset="0"/>
            </a:endParaRPr>
          </a:p>
          <a:p>
            <a:pPr marL="457200" indent="-457200">
              <a:buAutoNum type="arabicPeriod"/>
            </a:pPr>
            <a:r>
              <a:rPr lang="en-GB" sz="2200" dirty="0" smtClean="0">
                <a:latin typeface="Comic Sans MS" panose="030F0702030302020204" pitchFamily="66" charset="0"/>
              </a:rPr>
              <a:t>What is hardboard used for?</a:t>
            </a:r>
            <a:endParaRPr lang="en-GB" sz="2200" dirty="0">
              <a:latin typeface="Comic Sans MS" panose="030F0702030302020204" pitchFamily="66" charset="0"/>
            </a:endParaRPr>
          </a:p>
          <a:p>
            <a:pPr marL="457200" indent="-457200">
              <a:buAutoNum type="arabicPeriod"/>
            </a:pPr>
            <a:r>
              <a:rPr lang="en-GB" sz="2200" dirty="0" smtClean="0">
                <a:latin typeface="Comic Sans MS" panose="030F0702030302020204" pitchFamily="66" charset="0"/>
              </a:rPr>
              <a:t>What manufactured board is used for kitchens?</a:t>
            </a:r>
            <a:endParaRPr lang="en-GB" sz="2200" dirty="0">
              <a:latin typeface="Comic Sans MS" panose="030F0702030302020204" pitchFamily="66" charset="0"/>
            </a:endParaRPr>
          </a:p>
          <a:p>
            <a:pPr marL="457200" indent="-457200">
              <a:buAutoNum type="arabicPeriod"/>
            </a:pPr>
            <a:r>
              <a:rPr lang="en-GB" sz="2200" dirty="0" smtClean="0">
                <a:latin typeface="Comic Sans MS" panose="030F0702030302020204" pitchFamily="66" charset="0"/>
              </a:rPr>
              <a:t>Why is block board good for shelves?</a:t>
            </a:r>
            <a:endParaRPr lang="en-GB" sz="2200" dirty="0">
              <a:latin typeface="Comic Sans MS" panose="030F0702030302020204" pitchFamily="66" charset="0"/>
            </a:endParaRPr>
          </a:p>
        </p:txBody>
      </p:sp>
      <p:sp>
        <p:nvSpPr>
          <p:cNvPr id="3" name="Title 1"/>
          <p:cNvSpPr txBox="1">
            <a:spLocks/>
          </p:cNvSpPr>
          <p:nvPr/>
        </p:nvSpPr>
        <p:spPr>
          <a:xfrm>
            <a:off x="0" y="31667"/>
            <a:ext cx="6851050" cy="1248139"/>
          </a:xfrm>
          <a:prstGeom prst="rect">
            <a:avLst/>
          </a:prstGeom>
        </p:spPr>
        <p:txBody>
          <a:bodyPr>
            <a:normAutofit fontScale="92500" lnSpcReduction="20000"/>
          </a:bodyPr>
          <a:lstStyle>
            <a:lvl1pPr algn="ctr" defTabSz="957816" rtl="0" eaLnBrk="1" latinLnBrk="0" hangingPunct="1">
              <a:spcBef>
                <a:spcPct val="0"/>
              </a:spcBef>
              <a:buNone/>
              <a:defRPr sz="4600" kern="1200">
                <a:solidFill>
                  <a:schemeClr val="tx1"/>
                </a:solidFill>
                <a:latin typeface="+mj-lt"/>
                <a:ea typeface="+mj-ea"/>
                <a:cs typeface="+mj-cs"/>
              </a:defRPr>
            </a:lvl1pPr>
          </a:lstStyle>
          <a:p>
            <a:r>
              <a:rPr lang="en-GB" b="1" u="sng" dirty="0" smtClean="0">
                <a:latin typeface="Comic Sans MS" panose="030F0702030302020204" pitchFamily="66" charset="0"/>
                <a:cs typeface="Calibri" panose="020F0502020204030204" pitchFamily="34" charset="0"/>
              </a:rPr>
              <a:t>Manufactured Board Research</a:t>
            </a:r>
            <a:endParaRPr lang="en-GB" sz="3600" b="1" u="sng" dirty="0">
              <a:latin typeface="Comic Sans MS" panose="030F0702030302020204" pitchFamily="66" charset="0"/>
            </a:endParaRPr>
          </a:p>
        </p:txBody>
      </p:sp>
      <p:sp>
        <p:nvSpPr>
          <p:cNvPr id="4" name="Rectangle 3"/>
          <p:cNvSpPr/>
          <p:nvPr/>
        </p:nvSpPr>
        <p:spPr>
          <a:xfrm>
            <a:off x="-6950" y="5485638"/>
            <a:ext cx="6858000" cy="707886"/>
          </a:xfrm>
          <a:prstGeom prst="rect">
            <a:avLst/>
          </a:prstGeom>
        </p:spPr>
        <p:txBody>
          <a:bodyPr wrap="square">
            <a:spAutoFit/>
          </a:bodyPr>
          <a:lstStyle/>
          <a:p>
            <a:pPr algn="ctr"/>
            <a:r>
              <a:rPr lang="en-GB" sz="2000" b="1" dirty="0">
                <a:solidFill>
                  <a:srgbClr val="FF0000"/>
                </a:solidFill>
                <a:latin typeface="Comic Sans MS" panose="030F0702030302020204" pitchFamily="66" charset="0"/>
                <a:cs typeface="Calibri" panose="020F0502020204030204" pitchFamily="34" charset="0"/>
              </a:rPr>
              <a:t>All the answers you will need are on the pages given to you around the room</a:t>
            </a:r>
          </a:p>
        </p:txBody>
      </p:sp>
      <p:sp>
        <p:nvSpPr>
          <p:cNvPr id="5" name="Content Placeholder 2"/>
          <p:cNvSpPr txBox="1">
            <a:spLocks/>
          </p:cNvSpPr>
          <p:nvPr/>
        </p:nvSpPr>
        <p:spPr>
          <a:xfrm>
            <a:off x="-6950" y="8479263"/>
            <a:ext cx="6858000" cy="1426737"/>
          </a:xfrm>
          <a:prstGeom prst="rect">
            <a:avLst/>
          </a:prstGeom>
        </p:spPr>
        <p:txBody>
          <a:bodyPr vert="horz" lIns="95782" tIns="47891" rIns="95782" bIns="47891" rtlCol="0">
            <a:noAutofit/>
          </a:bodyPr>
          <a:lst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68580" indent="0" algn="ctr">
              <a:buNone/>
            </a:pPr>
            <a:r>
              <a:rPr lang="en-GB" sz="1800" b="1" i="1" u="sng" dirty="0" smtClean="0">
                <a:latin typeface="Comic Sans MS" panose="030F0702030302020204" pitchFamily="66" charset="0"/>
                <a:cs typeface="Calibri" panose="020F0502020204030204" pitchFamily="34" charset="0"/>
              </a:rPr>
              <a:t>Literacy Focus:</a:t>
            </a:r>
          </a:p>
          <a:p>
            <a:pPr marL="68580" indent="0" algn="ctr">
              <a:buNone/>
            </a:pPr>
            <a:r>
              <a:rPr lang="en-GB" sz="1800" i="1" dirty="0" smtClean="0">
                <a:latin typeface="Comic Sans MS" panose="030F0702030302020204" pitchFamily="66" charset="0"/>
                <a:cs typeface="Calibri" panose="020F0502020204030204" pitchFamily="34" charset="0"/>
              </a:rPr>
              <a:t>Ensure all of your answers in written in full sentences demonstrating the correct use of Spelling, Punctuation and Grammar (</a:t>
            </a:r>
            <a:r>
              <a:rPr lang="en-GB" sz="1800" i="1" dirty="0" err="1" smtClean="0">
                <a:latin typeface="Comic Sans MS" panose="030F0702030302020204" pitchFamily="66" charset="0"/>
                <a:cs typeface="Calibri" panose="020F0502020204030204" pitchFamily="34" charset="0"/>
              </a:rPr>
              <a:t>SPaG</a:t>
            </a:r>
            <a:r>
              <a:rPr lang="en-GB" sz="1800" i="1" dirty="0" smtClean="0">
                <a:latin typeface="Comic Sans MS" panose="030F0702030302020204" pitchFamily="66" charset="0"/>
                <a:cs typeface="Calibri" panose="020F0502020204030204" pitchFamily="34" charset="0"/>
              </a:rPr>
              <a:t>)</a:t>
            </a:r>
          </a:p>
        </p:txBody>
      </p:sp>
      <p:pic>
        <p:nvPicPr>
          <p:cNvPr id="6"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13" b="90000" l="295" r="99263"/>
                    </a14:imgEffect>
                  </a14:imgLayer>
                </a14:imgProps>
              </a:ext>
              <a:ext uri="{28A0092B-C50C-407E-A947-70E740481C1C}">
                <a14:useLocalDpi xmlns:a14="http://schemas.microsoft.com/office/drawing/2010/main" val="0"/>
              </a:ext>
            </a:extLst>
          </a:blip>
          <a:srcRect/>
          <a:stretch>
            <a:fillRect/>
          </a:stretch>
        </p:blipFill>
        <p:spPr bwMode="auto">
          <a:xfrm>
            <a:off x="188640" y="6187831"/>
            <a:ext cx="1507096" cy="213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253193">
            <a:off x="1513478" y="6542774"/>
            <a:ext cx="5272709" cy="1554272"/>
          </a:xfrm>
          <a:prstGeom prst="rect">
            <a:avLst/>
          </a:prstGeom>
          <a:noFill/>
          <a:ln w="76200">
            <a:solidFill>
              <a:srgbClr val="7030A0"/>
            </a:solidFill>
          </a:ln>
        </p:spPr>
        <p:txBody>
          <a:bodyPr wrap="square" rtlCol="0">
            <a:spAutoFit/>
          </a:bodyPr>
          <a:lstStyle/>
          <a:p>
            <a:r>
              <a:rPr lang="en-GB" b="1" u="sng" dirty="0" smtClean="0">
                <a:latin typeface="Comic Sans MS" panose="030F0702030302020204" pitchFamily="66" charset="0"/>
              </a:rPr>
              <a:t>Hulk Challenge:</a:t>
            </a:r>
          </a:p>
          <a:p>
            <a:r>
              <a:rPr lang="en-GB" dirty="0" smtClean="0">
                <a:latin typeface="Comic Sans MS" panose="030F0702030302020204" pitchFamily="66" charset="0"/>
              </a:rPr>
              <a:t>Miss Austin needs to order some hardwood for her Y7 classes, Mr Goudie has said she needs to use manufactured board, can you justify his reasons for this?</a:t>
            </a:r>
          </a:p>
        </p:txBody>
      </p:sp>
    </p:spTree>
    <p:extLst>
      <p:ext uri="{BB962C8B-B14F-4D97-AF65-F5344CB8AC3E}">
        <p14:creationId xmlns:p14="http://schemas.microsoft.com/office/powerpoint/2010/main" val="1399441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2594"/>
            <a:ext cx="6858000" cy="9633406"/>
          </a:xfrm>
          <a:prstGeom prst="rect">
            <a:avLst/>
          </a:prstGeom>
          <a:noFill/>
        </p:spPr>
        <p:txBody>
          <a:bodyPr wrap="square" rtlCol="0">
            <a:spAutoFit/>
          </a:bodyPr>
          <a:lstStyle/>
          <a:p>
            <a:r>
              <a:rPr lang="en-GB" sz="3600" b="1" u="sng" dirty="0" smtClean="0">
                <a:latin typeface="Comic Sans MS" panose="030F0702030302020204" pitchFamily="66" charset="0"/>
              </a:rPr>
              <a:t>Sentence starters:</a:t>
            </a:r>
          </a:p>
          <a:p>
            <a:endParaRPr lang="en-GB" sz="3600" dirty="0" smtClean="0">
              <a:latin typeface="Comic Sans MS" panose="030F0702030302020204" pitchFamily="66" charset="0"/>
            </a:endParaRPr>
          </a:p>
          <a:p>
            <a:r>
              <a:rPr lang="en-GB" sz="3200" dirty="0" smtClean="0">
                <a:latin typeface="Comic Sans MS" panose="030F0702030302020204" pitchFamily="66" charset="0"/>
              </a:rPr>
              <a:t>Manufactured board is ____</a:t>
            </a:r>
          </a:p>
          <a:p>
            <a:endParaRPr lang="en-GB" sz="3200" dirty="0">
              <a:latin typeface="Comic Sans MS" panose="030F0702030302020204" pitchFamily="66" charset="0"/>
            </a:endParaRPr>
          </a:p>
          <a:p>
            <a:r>
              <a:rPr lang="en-GB" sz="3200" dirty="0" smtClean="0">
                <a:latin typeface="Comic Sans MS" panose="030F0702030302020204" pitchFamily="66" charset="0"/>
              </a:rPr>
              <a:t>Manufactured boards are made from ____</a:t>
            </a:r>
          </a:p>
          <a:p>
            <a:endParaRPr lang="en-GB" sz="3200" dirty="0">
              <a:latin typeface="Comic Sans MS" panose="030F0702030302020204" pitchFamily="66" charset="0"/>
            </a:endParaRPr>
          </a:p>
          <a:p>
            <a:r>
              <a:rPr lang="en-GB" sz="3200" dirty="0" smtClean="0">
                <a:latin typeface="Comic Sans MS" panose="030F0702030302020204" pitchFamily="66" charset="0"/>
              </a:rPr>
              <a:t>Sometimes manufactured board are made to look better by using _____. This is when _________</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Hardboards are used for ______</a:t>
            </a:r>
          </a:p>
          <a:p>
            <a:endParaRPr lang="en-GB" sz="3200" dirty="0">
              <a:latin typeface="Comic Sans MS" panose="030F0702030302020204" pitchFamily="66" charset="0"/>
            </a:endParaRPr>
          </a:p>
          <a:p>
            <a:r>
              <a:rPr lang="en-GB" sz="3200" dirty="0" smtClean="0">
                <a:latin typeface="Comic Sans MS" panose="030F0702030302020204" pitchFamily="66" charset="0"/>
              </a:rPr>
              <a:t>_____ are used to manufacture kitchens.</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Block boards are often used for shelving because _______</a:t>
            </a:r>
            <a:endParaRPr lang="en-GB" sz="32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3992438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1479</Words>
  <Application>Microsoft Office PowerPoint</Application>
  <PresentationFormat>A4 Paper (210x297 mm)</PresentationFormat>
  <Paragraphs>168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Comic Sans MS</vt:lpstr>
      <vt:lpstr>Wingdings</vt:lpstr>
      <vt:lpstr>Office Theme</vt:lpstr>
      <vt:lpstr>PowerPoint Presentation</vt:lpstr>
      <vt:lpstr>PowerPoint Presentation</vt:lpstr>
      <vt:lpstr>Softwood Research</vt:lpstr>
      <vt:lpstr>PowerPoint Presentation</vt:lpstr>
      <vt:lpstr>Hardwood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Ergo Computing UK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Jospeh Miller</dc:creator>
  <cp:lastModifiedBy>Paul Manser</cp:lastModifiedBy>
  <cp:revision>21</cp:revision>
  <cp:lastPrinted>2014-10-17T15:40:41Z</cp:lastPrinted>
  <dcterms:created xsi:type="dcterms:W3CDTF">2014-10-17T15:02:52Z</dcterms:created>
  <dcterms:modified xsi:type="dcterms:W3CDTF">2018-06-18T02:57:28Z</dcterms:modified>
</cp:coreProperties>
</file>