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7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4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0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Peg dolls with one painted">
            <a:extLst>
              <a:ext uri="{FF2B5EF4-FFF2-40B4-BE49-F238E27FC236}">
                <a16:creationId xmlns:a16="http://schemas.microsoft.com/office/drawing/2014/main" id="{4DA0EBB1-1CF9-4861-B6E7-036B29A28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26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DF7D54-E459-44C8-AC22-D55F4FDA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AU" sz="5200">
                <a:solidFill>
                  <a:srgbClr val="FFFFFF"/>
                </a:solidFill>
              </a:rPr>
              <a:t>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E00AB-E299-41C4-B561-87CD76A39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en-AU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625C02-C2CA-4AF9-B4A9-47D3F952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en-AU" dirty="0"/>
              <a:t>Characters in novels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14FE0-A6F7-4403-9999-A32414A2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" r="52957" b="-1"/>
          <a:stretch/>
        </p:blipFill>
        <p:spPr>
          <a:xfrm>
            <a:off x="746788" y="613741"/>
            <a:ext cx="4443928" cy="57168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9CA30-C124-4028-9962-2FBC57B6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60" y="2411653"/>
            <a:ext cx="5867022" cy="3928822"/>
          </a:xfrm>
        </p:spPr>
        <p:txBody>
          <a:bodyPr>
            <a:normAutofit/>
          </a:bodyPr>
          <a:lstStyle/>
          <a:p>
            <a:r>
              <a:rPr lang="en-GB" sz="1800"/>
              <a:t>Show the reader how people react in various situations</a:t>
            </a:r>
          </a:p>
          <a:p>
            <a:r>
              <a:rPr lang="en-GB" sz="1800"/>
              <a:t>The reader can internalize what these characters are going through: how they react, how they work through their problems. </a:t>
            </a:r>
          </a:p>
          <a:p>
            <a:r>
              <a:rPr lang="en-GB" sz="1800"/>
              <a:t>This can help prepare them for their own life's circumstances</a:t>
            </a:r>
          </a:p>
          <a:p>
            <a:r>
              <a:rPr lang="en-GB" sz="1800"/>
              <a:t>If you can’t relate to the character or don’t like them, you can still learn something: how you’d prefer NOT to respond to situations!</a:t>
            </a:r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0140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D3C6-B404-4401-A7FC-24F2A239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Drive Plot &amp; Develop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325B-DE62-4018-BD16-CE14F5756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Characters make the plot happen. Their actions, thoughts and motivations are the driving force of the whole story.</a:t>
            </a:r>
          </a:p>
          <a:p>
            <a:r>
              <a:rPr lang="en-GB" dirty="0"/>
              <a:t>Characters develop the theme. The author often gives clues/hints in the text that show what they think about a character’s actions</a:t>
            </a:r>
          </a:p>
          <a:p>
            <a:pPr lvl="1"/>
            <a:r>
              <a:rPr lang="en-GB" dirty="0"/>
              <a:t>Using loaded words and positive/negative connotations when describing their actions</a:t>
            </a:r>
          </a:p>
          <a:p>
            <a:pPr lvl="1"/>
            <a:r>
              <a:rPr lang="en-GB" dirty="0"/>
              <a:t>Might show good motives or deeds rewarded and bad characters suffering the consequences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0E45F-7F49-4695-B74F-54B4C826B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0" r="97400">
                        <a14:foregroundMark x1="11100" y1="39615" x2="4500" y2="41795"/>
                        <a14:foregroundMark x1="4500" y1="41795" x2="1000" y2="48718"/>
                        <a14:foregroundMark x1="1000" y1="48718" x2="6700" y2="65000"/>
                        <a14:foregroundMark x1="6700" y1="65000" x2="10700" y2="67564"/>
                        <a14:foregroundMark x1="3200" y1="52564" x2="2000" y2="45769"/>
                        <a14:foregroundMark x1="23900" y1="56154" x2="23400" y2="67949"/>
                        <a14:foregroundMark x1="23400" y1="67949" x2="25300" y2="68205"/>
                        <a14:foregroundMark x1="64200" y1="57949" x2="65700" y2="70256"/>
                        <a14:foregroundMark x1="65700" y1="70256" x2="67800" y2="71795"/>
                        <a14:foregroundMark x1="48300" y1="35128" x2="52500" y2="37051"/>
                        <a14:foregroundMark x1="87000" y1="59103" x2="93600" y2="59103"/>
                        <a14:foregroundMark x1="93600" y1="59103" x2="96100" y2="59103"/>
                        <a14:foregroundMark x1="94800" y1="59231" x2="97400" y2="61795"/>
                        <a14:foregroundMark x1="60000" y1="32051" x2="65300" y2="27949"/>
                        <a14:foregroundMark x1="65300" y1="27949" x2="71800" y2="32821"/>
                        <a14:foregroundMark x1="71800" y1="32821" x2="68100" y2="32949"/>
                        <a14:foregroundMark x1="69800" y1="38462" x2="80424" y2="39183"/>
                        <a14:backgroundMark x1="79700" y1="40641" x2="87900" y2="40641"/>
                        <a14:backgroundMark x1="84400" y1="45000" x2="87000" y2="4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0952" y="165099"/>
            <a:ext cx="2580501" cy="20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6416-E9CF-4835-A791-C453295A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4480-7A74-4524-ADCD-EACB024C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way a character is described or portrayed in a novel can give you a clue what the author thinks about them, or wants YOU to think about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6F56B-1703-400E-8358-204DA5CA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516" y="4079240"/>
            <a:ext cx="1541013" cy="20659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97E4A5-6323-4038-AB6F-AA044D2FF6AA}"/>
              </a:ext>
            </a:extLst>
          </p:cNvPr>
          <p:cNvSpPr txBox="1">
            <a:spLocks/>
          </p:cNvSpPr>
          <p:nvPr/>
        </p:nvSpPr>
        <p:spPr>
          <a:xfrm>
            <a:off x="458694" y="3468189"/>
            <a:ext cx="9307286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 just what they look like – their actions &amp; HOW they do them</a:t>
            </a:r>
          </a:p>
          <a:p>
            <a:pPr lvl="1"/>
            <a:r>
              <a:rPr lang="en-GB" dirty="0"/>
              <a:t>“Keep still!” Niang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screamed</a:t>
            </a:r>
            <a:r>
              <a:rPr lang="en-GB" dirty="0"/>
              <a:t> </a:t>
            </a:r>
            <a:r>
              <a:rPr lang="en-GB" dirty="0">
                <a:solidFill>
                  <a:schemeClr val="accent4"/>
                </a:solidFill>
              </a:rPr>
              <a:t>futilely</a:t>
            </a:r>
            <a:r>
              <a:rPr lang="en-GB" dirty="0"/>
              <a:t> again and again in 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piercing</a:t>
            </a:r>
            <a:r>
              <a:rPr lang="en-GB" dirty="0"/>
              <a:t> voice.</a:t>
            </a:r>
          </a:p>
          <a:p>
            <a:pPr lvl="1"/>
            <a:r>
              <a:rPr lang="en-GB" dirty="0"/>
              <a:t>It made me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cringe</a:t>
            </a:r>
            <a:r>
              <a:rPr lang="en-GB" dirty="0"/>
              <a:t> to think of my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gentle</a:t>
            </a:r>
            <a:r>
              <a:rPr lang="en-GB" dirty="0"/>
              <a:t> and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dignified</a:t>
            </a:r>
            <a:r>
              <a:rPr lang="en-GB" dirty="0"/>
              <a:t> grandfather </a:t>
            </a:r>
            <a:r>
              <a:rPr lang="en-GB" dirty="0">
                <a:solidFill>
                  <a:schemeClr val="accent2"/>
                </a:solidFill>
              </a:rPr>
              <a:t>begging</a:t>
            </a:r>
            <a:r>
              <a:rPr lang="en-GB" dirty="0"/>
              <a:t> for pocket money from my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haughty</a:t>
            </a:r>
            <a:r>
              <a:rPr lang="en-GB" dirty="0"/>
              <a:t> stepmother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99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27551C-317B-451A-9944-E40BD67B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en-AU"/>
              <a:t>Key Characters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DBE57-EB6E-4542-B2AE-DEF419B51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31" t="31589" r="33333" b="21360"/>
          <a:stretch/>
        </p:blipFill>
        <p:spPr>
          <a:xfrm>
            <a:off x="606552" y="1638614"/>
            <a:ext cx="4724400" cy="3667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C0231-A199-4314-8A7B-B131AC0F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60" y="2411653"/>
            <a:ext cx="5867022" cy="3928822"/>
          </a:xfrm>
        </p:spPr>
        <p:txBody>
          <a:bodyPr>
            <a:normAutofit/>
          </a:bodyPr>
          <a:lstStyle/>
          <a:p>
            <a:r>
              <a:rPr lang="en-AU" sz="1800" b="1"/>
              <a:t>Protagonist</a:t>
            </a:r>
            <a:r>
              <a:rPr lang="en-AU" sz="1800"/>
              <a:t> (main character but also the ‘good guy’)</a:t>
            </a:r>
          </a:p>
          <a:p>
            <a:r>
              <a:rPr lang="en-AU" sz="1800" b="1"/>
              <a:t>Antagonist</a:t>
            </a:r>
            <a:r>
              <a:rPr lang="en-AU" sz="1800"/>
              <a:t> (main source of conflict, main villain)</a:t>
            </a:r>
          </a:p>
          <a:p>
            <a:r>
              <a:rPr lang="en-AU" sz="1800"/>
              <a:t>‘Rounded’ vs ‘flat’ characters </a:t>
            </a:r>
          </a:p>
          <a:p>
            <a:pPr lvl="1"/>
            <a:r>
              <a:rPr lang="en-AU" sz="1800"/>
              <a:t>Flat characters have only one main trait</a:t>
            </a:r>
          </a:p>
          <a:p>
            <a:pPr lvl="1"/>
            <a:r>
              <a:rPr lang="en-AU" sz="1800"/>
              <a:t>Rounded characters are more complex and therefore more realistic</a:t>
            </a:r>
          </a:p>
          <a:p>
            <a:r>
              <a:rPr lang="en-AU" sz="1800"/>
              <a:t>‘Static’ vs ‘dynamic’ characters</a:t>
            </a:r>
          </a:p>
          <a:p>
            <a:pPr lvl="1"/>
            <a:r>
              <a:rPr lang="en-AU" sz="1800"/>
              <a:t>Some characters grow &amp; change (e.g. Adeline), others don’t (e.g. Niang)</a:t>
            </a:r>
          </a:p>
        </p:txBody>
      </p:sp>
    </p:spTree>
    <p:extLst>
      <p:ext uri="{BB962C8B-B14F-4D97-AF65-F5344CB8AC3E}">
        <p14:creationId xmlns:p14="http://schemas.microsoft.com/office/powerpoint/2010/main" val="381890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89A2D2-B3AA-488C-B20E-15DBB975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8EAD1A-FDD8-42C1-BC99-CCB0CC62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97C8CE-9AE7-4BB3-B76A-13264EA74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B6BBDB-B156-4F22-976D-716057F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606072" cy="1900861"/>
          </a:xfrm>
        </p:spPr>
        <p:txBody>
          <a:bodyPr>
            <a:normAutofit/>
          </a:bodyPr>
          <a:lstStyle/>
          <a:p>
            <a:r>
              <a:rPr lang="en-AU" dirty="0"/>
              <a:t>Characters in a memoir or autobiography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05139-ACC1-4932-8C48-BB4CF503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4647901" cy="3423812"/>
          </a:xfrm>
        </p:spPr>
        <p:txBody>
          <a:bodyPr>
            <a:normAutofit/>
          </a:bodyPr>
          <a:lstStyle/>
          <a:p>
            <a:r>
              <a:rPr lang="en-AU" sz="1800" dirty="0"/>
              <a:t>These are real people who actually existed, not fictional characters</a:t>
            </a:r>
          </a:p>
          <a:p>
            <a:pPr lvl="1"/>
            <a:r>
              <a:rPr lang="en-AU" sz="1400" dirty="0"/>
              <a:t>Means they don’t always follow satisfying or logical plot arcs</a:t>
            </a:r>
          </a:p>
          <a:p>
            <a:r>
              <a:rPr lang="en-AU" sz="1800" dirty="0"/>
              <a:t>Influenced by subjective view of author</a:t>
            </a:r>
          </a:p>
          <a:p>
            <a:pPr lvl="1"/>
            <a:r>
              <a:rPr lang="en-AU" sz="1400" dirty="0"/>
              <a:t>Even if the author is making an effort to tell events exactly as they happened, they are still telling it from THEIR perspective.</a:t>
            </a:r>
          </a:p>
          <a:p>
            <a:pPr marL="0" indent="0">
              <a:buNone/>
            </a:pPr>
            <a:endParaRPr lang="en-AU" sz="1800" dirty="0"/>
          </a:p>
          <a:p>
            <a:endParaRPr lang="en-AU" sz="1800" dirty="0"/>
          </a:p>
          <a:p>
            <a:endParaRPr lang="en-AU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AF1AF-5713-4599-AFC1-BFBCD966F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7" r="-1" b="-1"/>
          <a:stretch/>
        </p:blipFill>
        <p:spPr>
          <a:xfrm>
            <a:off x="6626806" y="2590801"/>
            <a:ext cx="4817466" cy="34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44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412430"/>
      </a:dk2>
      <a:lt2>
        <a:srgbClr val="E2E5E8"/>
      </a:lt2>
      <a:accent1>
        <a:srgbClr val="BC9B82"/>
      </a:accent1>
      <a:accent2>
        <a:srgbClr val="BA807F"/>
      </a:accent2>
      <a:accent3>
        <a:srgbClr val="C594A8"/>
      </a:accent3>
      <a:accent4>
        <a:srgbClr val="BA7FAF"/>
      </a:accent4>
      <a:accent5>
        <a:srgbClr val="BB96C6"/>
      </a:accent5>
      <a:accent6>
        <a:srgbClr val="937FBA"/>
      </a:accent6>
      <a:hlink>
        <a:srgbClr val="5B86A6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362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AvenirNext LT Pro Medium</vt:lpstr>
      <vt:lpstr>Sabon Next LT</vt:lpstr>
      <vt:lpstr>DappledVTI</vt:lpstr>
      <vt:lpstr>Character</vt:lpstr>
      <vt:lpstr>Characters in novels</vt:lpstr>
      <vt:lpstr>Drive Plot &amp; Develop Themes</vt:lpstr>
      <vt:lpstr>Character Description</vt:lpstr>
      <vt:lpstr>Key Characters</vt:lpstr>
      <vt:lpstr>Characters in a memoir or autobiography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</dc:title>
  <dc:creator>Sarah Burney</dc:creator>
  <cp:lastModifiedBy>Sarah Burney</cp:lastModifiedBy>
  <cp:revision>10</cp:revision>
  <dcterms:created xsi:type="dcterms:W3CDTF">2021-05-18T16:25:20Z</dcterms:created>
  <dcterms:modified xsi:type="dcterms:W3CDTF">2021-05-18T21:09:15Z</dcterms:modified>
</cp:coreProperties>
</file>