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8C09D78-971F-424E-B7A0-87611D69DB72}"/>
    <pc:docChg chg="custSel modSld">
      <pc:chgData name="Sarah Burney" userId="3ff1fe9c-ec4d-4417-af83-dbc6e1aa8c41" providerId="ADAL" clId="{C8C09D78-971F-424E-B7A0-87611D69DB72}" dt="2022-04-17T10:04:52.245" v="403" actId="115"/>
      <pc:docMkLst>
        <pc:docMk/>
      </pc:docMkLst>
      <pc:sldChg chg="modSp mod">
        <pc:chgData name="Sarah Burney" userId="3ff1fe9c-ec4d-4417-af83-dbc6e1aa8c41" providerId="ADAL" clId="{C8C09D78-971F-424E-B7A0-87611D69DB72}" dt="2022-03-14T14:29:05.068" v="47" actId="27636"/>
        <pc:sldMkLst>
          <pc:docMk/>
          <pc:sldMk cId="3610452392" sldId="258"/>
        </pc:sldMkLst>
        <pc:spChg chg="mod">
          <ac:chgData name="Sarah Burney" userId="3ff1fe9c-ec4d-4417-af83-dbc6e1aa8c41" providerId="ADAL" clId="{C8C09D78-971F-424E-B7A0-87611D69DB72}" dt="2022-03-14T14:29:05.068" v="47" actId="27636"/>
          <ac:spMkLst>
            <pc:docMk/>
            <pc:sldMk cId="3610452392" sldId="258"/>
            <ac:spMk id="3" creationId="{087CFF3C-7708-4650-B9A4-ACC1BEA58E3F}"/>
          </ac:spMkLst>
        </pc:spChg>
      </pc:sldChg>
      <pc:sldChg chg="modSp mod">
        <pc:chgData name="Sarah Burney" userId="3ff1fe9c-ec4d-4417-af83-dbc6e1aa8c41" providerId="ADAL" clId="{C8C09D78-971F-424E-B7A0-87611D69DB72}" dt="2022-04-17T10:04:52.245" v="403" actId="115"/>
        <pc:sldMkLst>
          <pc:docMk/>
          <pc:sldMk cId="4109027170" sldId="266"/>
        </pc:sldMkLst>
        <pc:spChg chg="mod">
          <ac:chgData name="Sarah Burney" userId="3ff1fe9c-ec4d-4417-af83-dbc6e1aa8c41" providerId="ADAL" clId="{C8C09D78-971F-424E-B7A0-87611D69DB72}" dt="2022-04-17T10:01:27.824" v="51" actId="20577"/>
          <ac:spMkLst>
            <pc:docMk/>
            <pc:sldMk cId="4109027170" sldId="266"/>
            <ac:spMk id="2" creationId="{0A9F403C-B12E-4CC9-8C17-62769159AD6F}"/>
          </ac:spMkLst>
        </pc:spChg>
        <pc:spChg chg="mod">
          <ac:chgData name="Sarah Burney" userId="3ff1fe9c-ec4d-4417-af83-dbc6e1aa8c41" providerId="ADAL" clId="{C8C09D78-971F-424E-B7A0-87611D69DB72}" dt="2022-04-17T10:04:52.245" v="403" actId="115"/>
          <ac:spMkLst>
            <pc:docMk/>
            <pc:sldMk cId="4109027170" sldId="266"/>
            <ac:spMk id="3" creationId="{E045EAF6-DF25-43B7-8AB3-4D98D75CB4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April 17,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April 17,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2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April 17,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0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April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April 17,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8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96D84-3CFE-4DFA-AAEB-100CC110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0BCB3-244C-4BA4-BC7A-CE8F1118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fontScale="92500" lnSpcReduction="10000"/>
          </a:bodyPr>
          <a:lstStyle/>
          <a:p>
            <a:r>
              <a:rPr lang="en-AU" sz="6400" dirty="0"/>
              <a:t>Term 2, Week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een leaves on a white and pink pastel surface">
            <a:extLst>
              <a:ext uri="{FF2B5EF4-FFF2-40B4-BE49-F238E27FC236}">
                <a16:creationId xmlns:a16="http://schemas.microsoft.com/office/drawing/2014/main" id="{F8E06797-6673-4472-9244-BA89B3B6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3" b="36809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A04B5A-D168-4247-87E4-448DE1032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35D86-BBA5-4242-996F-DE03FAD5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 dirty="0"/>
              <a:t>Scintillate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887DCC-7E83-492B-AACD-F7E771102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r="32362" b="1"/>
          <a:stretch/>
        </p:blipFill>
        <p:spPr bwMode="auto">
          <a:xfrm>
            <a:off x="450000" y="2059200"/>
            <a:ext cx="3492000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708-1CDD-4A5C-8057-FAAEDBA9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800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sparkle; to perform brilliantly or be very lively and clever; to fascinate</a:t>
            </a:r>
          </a:p>
          <a:p>
            <a:endParaRPr lang="en-GB" sz="2400" dirty="0"/>
          </a:p>
          <a:p>
            <a:r>
              <a:rPr lang="en-GB" sz="2400" i="1" dirty="0"/>
              <a:t>Paula is an amazing actress who never fails to </a:t>
            </a:r>
            <a:r>
              <a:rPr lang="en-GB" sz="2400" i="1" u="sng" dirty="0"/>
              <a:t>scintillate</a:t>
            </a:r>
            <a:r>
              <a:rPr lang="en-GB" sz="2400" i="1" dirty="0"/>
              <a:t> the audience.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69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99AC95-9FC1-42BD-A490-2EDBABE7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F403C-B12E-4CC9-8C17-62769159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en-AU" sz="4000" dirty="0"/>
              <a:t>Analogy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EAF6-DF25-43B7-8AB3-4D98D75C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b="1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comparison between two things with similar features, used to explain or make a point</a:t>
            </a:r>
          </a:p>
          <a:p>
            <a:endParaRPr lang="en-GB" sz="2400" dirty="0"/>
          </a:p>
          <a:p>
            <a:r>
              <a:rPr lang="en-GB" sz="2400" i="1" dirty="0"/>
              <a:t>In her </a:t>
            </a:r>
            <a:r>
              <a:rPr lang="en-GB" sz="2400" i="1" u="sng" dirty="0"/>
              <a:t>analogy</a:t>
            </a:r>
            <a:r>
              <a:rPr lang="en-GB" sz="2400" i="1" dirty="0"/>
              <a:t>, the writer compared music to colour.</a:t>
            </a:r>
          </a:p>
          <a:p>
            <a:endParaRPr lang="en-AU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59C4A444-79FC-4D65-AC25-1EF5F376957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588" y="626878"/>
            <a:ext cx="3492000" cy="51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2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02255-0311-4AF9-AB0D-B188A64E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/>
              <a:t>Fecund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ebra fish | Types &amp;amp; Facts | Britannica">
            <a:extLst>
              <a:ext uri="{FF2B5EF4-FFF2-40B4-BE49-F238E27FC236}">
                <a16:creationId xmlns:a16="http://schemas.microsoft.com/office/drawing/2014/main" id="{250251D6-3668-4026-BAFA-B09830597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" b="-2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C59E-6073-485C-A13C-B63CC950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fertile or productive; fruitful in offspring or vegetation</a:t>
            </a:r>
          </a:p>
          <a:p>
            <a:endParaRPr lang="en-GB" sz="2400" dirty="0"/>
          </a:p>
          <a:p>
            <a:r>
              <a:rPr lang="en-GB" sz="2400" i="1" dirty="0"/>
              <a:t>Zebrafish are highly </a:t>
            </a:r>
            <a:r>
              <a:rPr lang="en-GB" sz="2400" i="1" u="sng" dirty="0"/>
              <a:t>fecund</a:t>
            </a:r>
            <a:r>
              <a:rPr lang="en-GB" sz="2400" i="1" dirty="0"/>
              <a:t> and can lay 200 eggs per clutch.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25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D5F73-1B1B-4706-B557-4D51C762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 dirty="0"/>
              <a:t>Fortuitous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F3C-7708-4650-B9A4-ACC1BEA5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1944" indent="0">
              <a:buNone/>
            </a:pPr>
            <a:endParaRPr lang="en-GB" sz="2800" b="1" dirty="0"/>
          </a:p>
          <a:p>
            <a:pPr marL="1944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fortunate, lucky</a:t>
            </a:r>
          </a:p>
          <a:p>
            <a:endParaRPr lang="en-GB" sz="2800" dirty="0"/>
          </a:p>
          <a:p>
            <a:r>
              <a:rPr lang="en-GB" sz="2800" i="1" dirty="0"/>
              <a:t>Some people believe four-leaf clovers are </a:t>
            </a:r>
            <a:r>
              <a:rPr lang="en-GB" sz="2800" i="1" u="sng" dirty="0"/>
              <a:t>fortuitous</a:t>
            </a:r>
            <a:r>
              <a:rPr lang="en-GB" sz="2800" i="1" dirty="0"/>
              <a:t>. </a:t>
            </a:r>
            <a:endParaRPr lang="en-AU" sz="2800" i="1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441EE5B2-A129-4BCB-A88F-1EE26E8EE1EB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>
            <a:off x="6307308" y="450000"/>
            <a:ext cx="544128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5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FB297-52E9-4641-BCB3-06155D67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/>
              <a:t>Malady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067618-1B54-46A8-A441-CF856087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15199"/>
          <a:stretch>
            <a:fillRect/>
          </a:stretch>
        </p:blipFill>
        <p:spPr bwMode="auto">
          <a:xfrm>
            <a:off x="923488" y="2059200"/>
            <a:ext cx="4483123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6467-49E8-4B8D-A540-6F2601B1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disease or disorder of the body or mind; a serious problem</a:t>
            </a:r>
          </a:p>
          <a:p>
            <a:endParaRPr lang="en-GB" sz="2400" dirty="0"/>
          </a:p>
          <a:p>
            <a:r>
              <a:rPr lang="en-GB" sz="2400" i="1" dirty="0"/>
              <a:t>Depression is a </a:t>
            </a:r>
            <a:r>
              <a:rPr lang="en-GB" sz="2400" i="1" u="sng" dirty="0"/>
              <a:t>malady</a:t>
            </a:r>
            <a:r>
              <a:rPr lang="en-GB" sz="2400" i="1" dirty="0"/>
              <a:t> that can strike even those whose lives seem perfect.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7A0A1E-1504-4B05-9042-77FA53EB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56CEB-9EEE-4D9D-A2A3-2F57BF16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en-AU" dirty="0"/>
              <a:t>Infirmity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0918-DECE-4E8F-B3E8-E9061BDD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frailness caused by illness or old age; physical weakness.</a:t>
            </a:r>
          </a:p>
          <a:p>
            <a:endParaRPr lang="en-GB" sz="2400" dirty="0"/>
          </a:p>
          <a:p>
            <a:r>
              <a:rPr lang="en-GB" sz="2400" i="1" dirty="0"/>
              <a:t>Bob’s </a:t>
            </a:r>
            <a:r>
              <a:rPr lang="en-GB" sz="2400" i="1" u="sng" dirty="0"/>
              <a:t>infirmity</a:t>
            </a:r>
            <a:r>
              <a:rPr lang="en-GB" sz="2400" i="1" dirty="0"/>
              <a:t> made it impossible for him to go to the meeting on Sundays.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5EB4-D8AC-4977-8915-438AE8A36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r="3631"/>
          <a:stretch/>
        </p:blipFill>
        <p:spPr bwMode="auto">
          <a:xfrm>
            <a:off x="8256588" y="450000"/>
            <a:ext cx="3492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8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B18AF-82D9-43BD-9CE3-50AB8D92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/>
              <a:t>Profligate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Global Warming and Violent Behavior – Association for Psychological Science  – APS">
            <a:extLst>
              <a:ext uri="{FF2B5EF4-FFF2-40B4-BE49-F238E27FC236}">
                <a16:creationId xmlns:a16="http://schemas.microsoft.com/office/drawing/2014/main" id="{C108751E-38DC-44C9-9BC5-69DD4A015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-2" b="-2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0B8D-AA28-4AED-B6D1-0E09B250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wild; excessive and without restraint </a:t>
            </a:r>
          </a:p>
          <a:p>
            <a:endParaRPr lang="en-GB" sz="2400" dirty="0"/>
          </a:p>
          <a:p>
            <a:r>
              <a:rPr lang="en-GB" sz="2400" i="1" dirty="0"/>
              <a:t>Our </a:t>
            </a:r>
            <a:r>
              <a:rPr lang="en-GB" sz="2400" i="1" u="sng" dirty="0"/>
              <a:t>profligate</a:t>
            </a:r>
            <a:r>
              <a:rPr lang="en-GB" sz="2400" i="1" dirty="0"/>
              <a:t> consumption of natural resources has caused global warming.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0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86DADD-940E-4CC1-AF60-0D36FB29B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4A1C7-D77B-4AA4-8B05-543255D0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/>
              <a:t>Nuance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C582-1F69-470D-8536-91C33259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1944" indent="0">
              <a:buNone/>
            </a:pPr>
            <a:endParaRPr lang="en-GB" b="1" dirty="0"/>
          </a:p>
          <a:p>
            <a:pPr marL="1944" indent="0">
              <a:buNone/>
            </a:pPr>
            <a:r>
              <a:rPr lang="en-GB" b="1" dirty="0"/>
              <a:t>Meaning: </a:t>
            </a:r>
            <a:r>
              <a:rPr lang="en-GB" dirty="0"/>
              <a:t>a very slight difference, or a tiny detail that is hard to notice </a:t>
            </a:r>
          </a:p>
          <a:p>
            <a:endParaRPr lang="en-GB" dirty="0"/>
          </a:p>
          <a:p>
            <a:r>
              <a:rPr lang="en-GB" i="1" dirty="0"/>
              <a:t>Because she is a chef, she notices every </a:t>
            </a:r>
            <a:r>
              <a:rPr lang="en-GB" i="1" u="sng" dirty="0"/>
              <a:t>nuance</a:t>
            </a:r>
            <a:r>
              <a:rPr lang="en-GB" i="1" dirty="0"/>
              <a:t> of flavour in her meal.</a:t>
            </a:r>
          </a:p>
          <a:p>
            <a:endParaRPr lang="en-AU" dirty="0"/>
          </a:p>
        </p:txBody>
      </p:sp>
      <p:pic>
        <p:nvPicPr>
          <p:cNvPr id="2050" name="Picture 2" descr="Side view of female chef tasting food at commercial kitchen : Stock Photo">
            <a:extLst>
              <a:ext uri="{FF2B5EF4-FFF2-40B4-BE49-F238E27FC236}">
                <a16:creationId xmlns:a16="http://schemas.microsoft.com/office/drawing/2014/main" id="{6FC8F7F7-8D13-4580-82C7-CC7871546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6388" r="-250" b="43804"/>
          <a:stretch/>
        </p:blipFill>
        <p:spPr bwMode="auto">
          <a:xfrm>
            <a:off x="6307308" y="1173874"/>
            <a:ext cx="5441280" cy="40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5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7F2DC-4B42-4FD1-BEC4-6EFB4130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 dirty="0"/>
              <a:t>Remonstrance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C334CA1-4B6E-4454-A71D-EEDE39E01DFF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42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020D-E7F4-429F-B6D2-E1C05970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complaint; a strong protest or criticism.</a:t>
            </a:r>
          </a:p>
          <a:p>
            <a:endParaRPr lang="en-GB" sz="2400" dirty="0"/>
          </a:p>
          <a:p>
            <a:r>
              <a:rPr lang="en-GB" sz="2400" i="1" dirty="0"/>
              <a:t>Donna ignored her mother’s </a:t>
            </a:r>
            <a:r>
              <a:rPr lang="en-GB" sz="2400" i="1" u="sng" dirty="0"/>
              <a:t>remonstrance </a:t>
            </a:r>
            <a:r>
              <a:rPr lang="en-GB" sz="2400" i="1" dirty="0"/>
              <a:t>about the state of her bedroom.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61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33F05-A0C8-49DB-B85B-237B2B9F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 sz="3600" dirty="0"/>
              <a:t>Vitiate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BE1E-58B9-45E7-A14B-7DD438BC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 lnSpcReduction="10000"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destroy or damage something; to spoil or weaken; to reduce in value</a:t>
            </a:r>
          </a:p>
          <a:p>
            <a:endParaRPr lang="en-GB" sz="2400" dirty="0"/>
          </a:p>
          <a:p>
            <a:r>
              <a:rPr lang="en-GB" sz="2400" i="1" dirty="0"/>
              <a:t>Smoking </a:t>
            </a:r>
            <a:r>
              <a:rPr lang="en-GB" sz="2400" i="1" u="sng" dirty="0"/>
              <a:t>vitiates</a:t>
            </a:r>
            <a:r>
              <a:rPr lang="en-GB" sz="2400" i="1" dirty="0"/>
              <a:t> the air and damages people’s lungs.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C04E3-0271-4E9F-86EE-CA56765C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8"/>
          <a:stretch/>
        </p:blipFill>
        <p:spPr bwMode="auto">
          <a:xfrm>
            <a:off x="6307308" y="450000"/>
            <a:ext cx="544128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8722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5E8E2"/>
      </a:lt2>
      <a:accent1>
        <a:srgbClr val="B196C6"/>
      </a:accent1>
      <a:accent2>
        <a:srgbClr val="B87FBA"/>
      </a:accent2>
      <a:accent3>
        <a:srgbClr val="C696B4"/>
      </a:accent3>
      <a:accent4>
        <a:srgbClr val="BA7F8B"/>
      </a:accent4>
      <a:accent5>
        <a:srgbClr val="C39B90"/>
      </a:accent5>
      <a:accent6>
        <a:srgbClr val="B6A17C"/>
      </a:accent6>
      <a:hlink>
        <a:srgbClr val="6E8C55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Bell MT</vt:lpstr>
      <vt:lpstr>Calibri Light</vt:lpstr>
      <vt:lpstr>ThinLineVTI</vt:lpstr>
      <vt:lpstr>Year 9 Vocab</vt:lpstr>
      <vt:lpstr>Fecund</vt:lpstr>
      <vt:lpstr>Fortuitous</vt:lpstr>
      <vt:lpstr>Malady</vt:lpstr>
      <vt:lpstr>Infirmity</vt:lpstr>
      <vt:lpstr>Profligate</vt:lpstr>
      <vt:lpstr>Nuance</vt:lpstr>
      <vt:lpstr>Remonstrance</vt:lpstr>
      <vt:lpstr>Vitiate</vt:lpstr>
      <vt:lpstr>Scintillate</vt:lpstr>
      <vt:lpstr>Analogy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2022-02-20T15:07:03Z</dcterms:created>
  <dcterms:modified xsi:type="dcterms:W3CDTF">2022-04-17T10:05:02Z</dcterms:modified>
</cp:coreProperties>
</file>