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6C240-8800-4A92-AC8D-D974E14C6A50}" v="5" dt="2022-06-19T17:32:0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F66C240-8800-4A92-AC8D-D974E14C6A50}"/>
    <pc:docChg chg="undo custSel addSld delSld modSld">
      <pc:chgData name="Sarah Burney" userId="3ff1fe9c-ec4d-4417-af83-dbc6e1aa8c41" providerId="ADAL" clId="{1F66C240-8800-4A92-AC8D-D974E14C6A50}" dt="2022-06-19T17:35:34.473" v="168" actId="47"/>
      <pc:docMkLst>
        <pc:docMk/>
      </pc:docMkLst>
      <pc:sldChg chg="modSp mod">
        <pc:chgData name="Sarah Burney" userId="3ff1fe9c-ec4d-4417-af83-dbc6e1aa8c41" providerId="ADAL" clId="{1F66C240-8800-4A92-AC8D-D974E14C6A50}" dt="2022-06-19T17:35:03.414" v="167" actId="20577"/>
        <pc:sldMkLst>
          <pc:docMk/>
          <pc:sldMk cId="3675644336" sldId="258"/>
        </pc:sldMkLst>
        <pc:spChg chg="mod">
          <ac:chgData name="Sarah Burney" userId="3ff1fe9c-ec4d-4417-af83-dbc6e1aa8c41" providerId="ADAL" clId="{1F66C240-8800-4A92-AC8D-D974E14C6A50}" dt="2022-06-19T17:35:03.414" v="167" actId="20577"/>
          <ac:spMkLst>
            <pc:docMk/>
            <pc:sldMk cId="3675644336" sldId="258"/>
            <ac:spMk id="3" creationId="{E73E73C0-B8A2-4068-B56F-7C8537D934F1}"/>
          </ac:spMkLst>
        </pc:spChg>
      </pc:sldChg>
      <pc:sldChg chg="addSp delSp modSp mod">
        <pc:chgData name="Sarah Burney" userId="3ff1fe9c-ec4d-4417-af83-dbc6e1aa8c41" providerId="ADAL" clId="{1F66C240-8800-4A92-AC8D-D974E14C6A50}" dt="2022-06-19T17:34:11.059" v="161" actId="20577"/>
        <pc:sldMkLst>
          <pc:docMk/>
          <pc:sldMk cId="1318366962" sldId="261"/>
        </pc:sldMkLst>
        <pc:spChg chg="mod">
          <ac:chgData name="Sarah Burney" userId="3ff1fe9c-ec4d-4417-af83-dbc6e1aa8c41" providerId="ADAL" clId="{1F66C240-8800-4A92-AC8D-D974E14C6A50}" dt="2022-06-19T17:30:52.671" v="23" actId="27636"/>
          <ac:spMkLst>
            <pc:docMk/>
            <pc:sldMk cId="1318366962" sldId="261"/>
            <ac:spMk id="3" creationId="{BCA5C040-A0FB-4C67-AD54-0BFEC3D2E6E7}"/>
          </ac:spMkLst>
        </pc:spChg>
        <pc:spChg chg="mod">
          <ac:chgData name="Sarah Burney" userId="3ff1fe9c-ec4d-4417-af83-dbc6e1aa8c41" providerId="ADAL" clId="{1F66C240-8800-4A92-AC8D-D974E14C6A50}" dt="2022-06-19T17:34:11.059" v="161" actId="20577"/>
          <ac:spMkLst>
            <pc:docMk/>
            <pc:sldMk cId="1318366962" sldId="261"/>
            <ac:spMk id="5" creationId="{6B731881-F750-49BF-B94B-B95F8BD3C356}"/>
          </ac:spMkLst>
        </pc:spChg>
        <pc:picChg chg="add mod">
          <ac:chgData name="Sarah Burney" userId="3ff1fe9c-ec4d-4417-af83-dbc6e1aa8c41" providerId="ADAL" clId="{1F66C240-8800-4A92-AC8D-D974E14C6A50}" dt="2022-06-19T17:32:07.332" v="40" actId="1076"/>
          <ac:picMkLst>
            <pc:docMk/>
            <pc:sldMk cId="1318366962" sldId="261"/>
            <ac:picMk id="10" creationId="{8191B1E3-FC21-1B74-4491-FE9864B2DE97}"/>
          </ac:picMkLst>
        </pc:picChg>
        <pc:picChg chg="del">
          <ac:chgData name="Sarah Burney" userId="3ff1fe9c-ec4d-4417-af83-dbc6e1aa8c41" providerId="ADAL" clId="{1F66C240-8800-4A92-AC8D-D974E14C6A50}" dt="2022-06-19T17:31:41.446" v="37" actId="478"/>
          <ac:picMkLst>
            <pc:docMk/>
            <pc:sldMk cId="1318366962" sldId="261"/>
            <ac:picMk id="5122" creationId="{8305FD4E-9242-44FB-91D9-2370817D1FDA}"/>
          </ac:picMkLst>
        </pc:picChg>
      </pc:sldChg>
      <pc:sldChg chg="new del">
        <pc:chgData name="Sarah Burney" userId="3ff1fe9c-ec4d-4417-af83-dbc6e1aa8c41" providerId="ADAL" clId="{1F66C240-8800-4A92-AC8D-D974E14C6A50}" dt="2022-06-19T17:35:34.473" v="168" actId="47"/>
        <pc:sldMkLst>
          <pc:docMk/>
          <pc:sldMk cId="1841360861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B7F3-1329-388A-AC43-A6A347F54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03425-BF31-73D8-5D50-BF69F94F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1A81-0D1D-2182-3B41-3AF5945A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72E26-E3C8-A062-D07D-1865FF2F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652D-EF91-6BC2-8D0F-AAF3E975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3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04C2-6EA2-445E-1652-78B48DD1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DE71E-863C-F605-7C59-382A22A34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B6952-A708-2E56-2193-0EB1CAC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221F-4750-0071-7BA8-C018D4AB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41FC-2249-87FF-206A-3D66AF99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09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F8E97-EAA8-2DE8-D36C-2D33D184A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489DD-CFFA-535A-296A-DF2C82220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B3732-CF80-2FB7-761F-461952DC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1511-D7C3-366F-D0FB-19A9A016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70C1-5F0D-39E5-20CB-81DFE42D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2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3071-CE3D-5DAC-586E-110C85B9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470-88A2-2739-02C6-CDF89F61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5024-0718-89B7-5DD5-D109942D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FF3E-412E-F20D-EF5F-8C48E36B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D01B-81DD-3F45-EA3B-8ECE3F48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40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0AC1-2FAB-31BA-3C1E-F05B59BE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306EE-D3D4-B18F-9EBD-0D8BD4784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2041-1728-5408-F4D8-62C2AB00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E7611-1016-D144-2411-3F4982BA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A0F41-0689-72AF-5B4F-D8673F4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27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C03D-EF64-3007-115B-5E13B2D3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4B60-D14B-D0FB-FB0D-4C6DC97D2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1DC8D-E997-393B-F403-85C2FBB1A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D6AF1-480B-112F-794D-E4794B0B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9204C-E54F-5BA1-5C8B-FEFA9334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5951E-3736-4F1A-B550-636F4967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47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551B-793B-E6D9-ED9B-CB7EC5C3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A431-DFF9-B44D-ED38-D53992E7A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D3C40-DEFE-67AF-7593-B79524FAC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25646-AF60-A4D2-9C58-CA36B80CE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1467E-CA66-73BA-7D28-703037056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5B30E-6EA5-7D7E-B368-7E619C39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D0474-8CE3-AE57-E861-369B42A2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9437E-D704-EEBA-F4ED-3AE2337B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2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1098-A1B5-8FC1-6439-FE78D5F9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BCC08-BAEA-E339-8355-AE183918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38A1E-00C2-15CF-4313-31D670C8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3AB6E-2EE1-FDDB-B2F3-30B630D8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5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8D85B-20DC-7D4D-4616-9C133FE2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0138A-0B53-3CCB-C8B8-083F9DA6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BFC2B-8E4B-968D-AE93-8C396003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3F9F-D3CE-5FA5-29D3-3171BE79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F896-9DD3-2E85-F52B-A811BC9F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EC3C5-8DDE-CCC0-7356-56BA8D9A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7EF2B-EF96-204A-F3B8-0FD4FA29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3035A-96FC-E00E-DAAC-F694510A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2F780-BE23-7459-6C21-340CC978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58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9ED4-977D-72B5-55A0-213A1D79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6C052-EBF9-6A1E-8AD9-4D17AC2F2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4FA8-1791-8B3C-D4E2-893D4B551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4289-BBE5-0344-77D9-7D677C14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B49F2-C5D8-EC98-DC45-260C8B83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8C4A-2F38-8C4A-57D5-24D9B998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8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76E12-A28E-1E34-DBC4-C89C333E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36BCF-5082-B3C5-4C45-DBA5008A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A2A5B-29BF-6866-680B-5F86093D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2C28-916D-41AB-9940-1007E89AAD0D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5394-A8EB-A0B4-6092-39008F780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ECE60-0ABB-FA52-55D2-853384C6B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CF7B-1EE5-4549-A8BB-4CA2C49E2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24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A250-1EEF-222E-B089-19D2D64E8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AU" sz="5400" dirty="0"/>
              <a:t>Abstract vs Concrete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BF684-B196-F2B0-1135-58F7DA4D3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AU" sz="2000"/>
              <a:t>Language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58DF7-7FFE-BB19-554C-FDD756B9B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6" r="11262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5443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4A37-575F-4060-B1D4-FBBBC0BD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AU" dirty="0"/>
              <a:t>Compare these 2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77C1-AB54-4BD9-BEB5-99E3619E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Which one is easier to picture?</a:t>
            </a:r>
            <a:endParaRPr lang="en-AU" sz="2600" dirty="0"/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The man left his vehicle and gave his pet some food.</a:t>
            </a:r>
          </a:p>
          <a:p>
            <a:endParaRPr lang="en-GB" sz="2600" dirty="0"/>
          </a:p>
          <a:p>
            <a:r>
              <a:rPr lang="en-GB" sz="2600" dirty="0"/>
              <a:t>Captain Hook got off his Harley Davidson and gave his black Labrador puppy two dog biscuits.</a:t>
            </a:r>
          </a:p>
          <a:p>
            <a:endParaRPr lang="en-GB" sz="2600" dirty="0"/>
          </a:p>
        </p:txBody>
      </p:sp>
      <p:pic>
        <p:nvPicPr>
          <p:cNvPr id="2052" name="Picture 4" descr="How Concrete Is Made | Concrete Cracks | Make Concrete Stronger">
            <a:extLst>
              <a:ext uri="{FF2B5EF4-FFF2-40B4-BE49-F238E27FC236}">
                <a16:creationId xmlns:a16="http://schemas.microsoft.com/office/drawing/2014/main" id="{0C41BD74-639F-43DB-B7FF-CC1EC536A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r="14850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bstract Art Face Free Stock Photo - Public Domain Pictures">
            <a:extLst>
              <a:ext uri="{FF2B5EF4-FFF2-40B4-BE49-F238E27FC236}">
                <a16:creationId xmlns:a16="http://schemas.microsoft.com/office/drawing/2014/main" id="{E591F68E-637A-4D53-958D-6B6384A34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4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034C-6270-48D5-930E-6F061B17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 dirty="0"/>
              <a:t>Abstract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E73C0-B8A2-4068-B56F-7C8537D93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Abstract words describe thoughts, feelings or qualities.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freedom, equality, love, anger, danger, wisdom, power, beauty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These words convey broad general concepts and are good for setting out your main ideas.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Because they are ideas, not things, they can be hard for the reader to picture or imagine. </a:t>
            </a:r>
          </a:p>
        </p:txBody>
      </p:sp>
      <p:pic>
        <p:nvPicPr>
          <p:cNvPr id="5" name="Picture 4" descr="Daniela Schweinsberg | Colour bomb (Abstract painting) (2021) | Available  for Sale | Artsy">
            <a:extLst>
              <a:ext uri="{FF2B5EF4-FFF2-40B4-BE49-F238E27FC236}">
                <a16:creationId xmlns:a16="http://schemas.microsoft.com/office/drawing/2014/main" id="{0CE30F70-36FA-490F-AD48-B156757AD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r="1" b="1066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4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54D3-43EC-48C6-96A3-F6E8B180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AU"/>
              <a:t>Abstract Language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2D9E4-7F5F-4360-8C53-CCD996FC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6" r="1" b="8825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8E18C-2FB4-4217-92B3-22C2FFEE6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D57C-196E-4277-AE41-B2CEBBA6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6681726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200"/>
              <a:t>Too many abstract words in a description can make it seem bland or vague.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200"/>
              <a:t>To make a description effective, abstract language needs to be supported with concrete language.</a:t>
            </a:r>
            <a:endParaRPr lang="en-AU" sz="320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63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1284-FB09-4620-9A49-EC0CC62C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en-AU"/>
              <a:t>Concrete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7062-7899-41DE-8ACB-0DEC97B0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36" y="1917577"/>
            <a:ext cx="4934416" cy="44557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1">
                    <a:alpha val="60000"/>
                  </a:schemeClr>
                </a:solidFill>
              </a:rPr>
              <a:t>Concrete language is more specific. It identifies a thing that exists and can be seen, heard or felt</a:t>
            </a:r>
          </a:p>
          <a:p>
            <a:pPr lvl="1">
              <a:lnSpc>
                <a:spcPct val="110000"/>
              </a:lnSpc>
            </a:pPr>
            <a:r>
              <a:rPr lang="en-AU" sz="2800" dirty="0">
                <a:solidFill>
                  <a:schemeClr val="tx1">
                    <a:alpha val="60000"/>
                  </a:schemeClr>
                </a:solidFill>
              </a:rPr>
              <a:t>headphones, beach, whistle, smoke, London, cello.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1">
                    <a:alpha val="60000"/>
                  </a:schemeClr>
                </a:solidFill>
              </a:rPr>
              <a:t>Concrete language gives the reader something to picture. It provides examples or images that reflect the abstract words. </a:t>
            </a:r>
          </a:p>
        </p:txBody>
      </p:sp>
      <p:pic>
        <p:nvPicPr>
          <p:cNvPr id="1026" name="Picture 2" descr="Types of Concrete Joints and Placing Tips">
            <a:extLst>
              <a:ext uri="{FF2B5EF4-FFF2-40B4-BE49-F238E27FC236}">
                <a16:creationId xmlns:a16="http://schemas.microsoft.com/office/drawing/2014/main" id="{FF14E048-B960-41A6-BE8E-9E469A65B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r="4447" b="2"/>
          <a:stretch/>
        </p:blipFill>
        <p:spPr bwMode="auto"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noFill/>
          <a:ln w="203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2796-8505-44E5-AB8D-5EF3565C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Abstract vs Concrete Nouns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069E06-671A-45FB-A95E-7CDF5738D3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5855416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7576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/>
                        <a:t>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Abstract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4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  <a:p>
                      <a:r>
                        <a:rPr lang="en-AU"/>
                        <a:t>Can be observed with 5 senses</a:t>
                      </a:r>
                    </a:p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  <a:p>
                      <a:r>
                        <a:rPr lang="en-AU"/>
                        <a:t>Can’t be observed with 5 senses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4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Doesn’t have to be observed with all of the senses, can be: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Heard but not seen (music) </a:t>
                      </a:r>
                    </a:p>
                    <a:p>
                      <a:r>
                        <a:rPr lang="en-AU" dirty="0"/>
                        <a:t>Seen but not touched (smoke) </a:t>
                      </a:r>
                    </a:p>
                    <a:p>
                      <a:r>
                        <a:rPr lang="en-AU" dirty="0"/>
                        <a:t>Smelled but not seen (a fart) 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/>
                        <a:t>Can’t be observed with ANY of the senses</a:t>
                      </a:r>
                    </a:p>
                    <a:p>
                      <a:endParaRPr lang="en-AU"/>
                    </a:p>
                    <a:p>
                      <a:r>
                        <a:rPr lang="en-AU"/>
                        <a:t>e.g. wisdom, anger, pride</a:t>
                      </a:r>
                    </a:p>
                    <a:p>
                      <a:endParaRPr lang="en-AU"/>
                    </a:p>
                    <a:p>
                      <a:r>
                        <a:rPr lang="en-AU"/>
                        <a:t>You might see or hear the physical EFFECTS, e.g. if someone is yelling you can assume they are angry. But you can’t see the </a:t>
                      </a:r>
                      <a:r>
                        <a:rPr lang="en-AU" b="1"/>
                        <a:t>actual anger </a:t>
                      </a:r>
                      <a:r>
                        <a:rPr lang="en-AU" b="0"/>
                        <a:t>itself</a:t>
                      </a:r>
                      <a:r>
                        <a:rPr lang="en-AU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7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  <a:p>
                      <a:r>
                        <a:rPr lang="en-AU"/>
                        <a:t>Usually can be singular or plural e.g. 1 dog, 2 dogs</a:t>
                      </a:r>
                    </a:p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r>
                        <a:rPr lang="en-AU" dirty="0"/>
                        <a:t>Usually can’t be counted e.g. two happiness?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77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8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EA46-86D5-4E25-BCAC-700F8AEE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AU"/>
              <a:t>Connect Ideas with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C040-A0FB-4C67-AD54-0BFEC3D2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35" y="1825626"/>
            <a:ext cx="5120560" cy="1603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For an effective description, use abstract words to establish the main ideas and then fill in the details with concrete words and images.</a:t>
            </a:r>
          </a:p>
          <a:p>
            <a:pPr marL="0" indent="0">
              <a:buNone/>
            </a:pPr>
            <a:r>
              <a:rPr lang="en-GB" sz="2400" b="1" dirty="0"/>
              <a:t>Examples: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ACFB4-A154-4B72-973F-BD38A0C7C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" t="3033" r="11001" b="206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31881-F750-49BF-B94B-B95F8BD3C356}"/>
              </a:ext>
            </a:extLst>
          </p:cNvPr>
          <p:cNvSpPr txBox="1"/>
          <p:nvPr/>
        </p:nvSpPr>
        <p:spPr>
          <a:xfrm>
            <a:off x="838201" y="3429000"/>
            <a:ext cx="6494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that wait upon the Lord shall renew their </a:t>
            </a:r>
            <a:r>
              <a:rPr lang="en-GB" b="1" dirty="0"/>
              <a:t>strength</a:t>
            </a:r>
            <a:r>
              <a:rPr lang="en-GB" dirty="0"/>
              <a:t> </a:t>
            </a:r>
            <a:r>
              <a:rPr lang="en-GB" i="1" dirty="0"/>
              <a:t>(abstract word)</a:t>
            </a:r>
            <a:r>
              <a:rPr lang="en-GB" dirty="0"/>
              <a:t>; they shall soar on </a:t>
            </a:r>
            <a:r>
              <a:rPr lang="en-GB" b="1" dirty="0"/>
              <a:t>wings</a:t>
            </a:r>
            <a:r>
              <a:rPr lang="en-GB" dirty="0"/>
              <a:t> as </a:t>
            </a:r>
            <a:r>
              <a:rPr lang="en-GB" b="1" dirty="0"/>
              <a:t>eagles</a:t>
            </a:r>
            <a:r>
              <a:rPr lang="en-GB" dirty="0"/>
              <a:t> </a:t>
            </a:r>
            <a:r>
              <a:rPr lang="en-GB" i="1" dirty="0"/>
              <a:t>(concrete words and image) </a:t>
            </a:r>
          </a:p>
          <a:p>
            <a:r>
              <a:rPr lang="en-GB" dirty="0"/>
              <a:t>– Isaiah 40:31</a:t>
            </a:r>
          </a:p>
          <a:p>
            <a:endParaRPr lang="en-GB" dirty="0"/>
          </a:p>
          <a:p>
            <a:r>
              <a:rPr lang="en-GB" dirty="0"/>
              <a:t>Maycomb was an old town, but it was a tired old town when I first knew it. In rainy weather the streets turned to red slop; grass grew on the sidewalks, the courthouse sagged in the square. Somehow, it was hotter then: a black dog suffered on a summer’s day.</a:t>
            </a:r>
          </a:p>
          <a:p>
            <a:pPr lvl="1"/>
            <a:r>
              <a:rPr lang="en-GB" dirty="0"/>
              <a:t>– Harper Lee, </a:t>
            </a:r>
            <a:r>
              <a:rPr lang="en-GB" i="1" dirty="0"/>
              <a:t>To Kill a Mockingbird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0" name="Picture 2" descr="Soaring Eagle Photograph by Rob Weingart">
            <a:extLst>
              <a:ext uri="{FF2B5EF4-FFF2-40B4-BE49-F238E27FC236}">
                <a16:creationId xmlns:a16="http://schemas.microsoft.com/office/drawing/2014/main" id="{8191B1E3-FC21-1B74-4491-FE9864B2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34239" b="-3"/>
          <a:stretch/>
        </p:blipFill>
        <p:spPr bwMode="auto">
          <a:xfrm>
            <a:off x="8397111" y="2950404"/>
            <a:ext cx="3941064" cy="40965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6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450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Abstract vs Concrete</vt:lpstr>
      <vt:lpstr>Compare these 2 Descriptions</vt:lpstr>
      <vt:lpstr>Abstract Language</vt:lpstr>
      <vt:lpstr>Abstract Language</vt:lpstr>
      <vt:lpstr>Concrete Language</vt:lpstr>
      <vt:lpstr>Abstract vs Concrete Nouns</vt:lpstr>
      <vt:lpstr>Connect Ideas with Imagery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vs Concrete</dc:title>
  <dc:creator>Sarah Burney</dc:creator>
  <cp:lastModifiedBy>Sarah Burney</cp:lastModifiedBy>
  <cp:revision>1</cp:revision>
  <dcterms:created xsi:type="dcterms:W3CDTF">2022-06-19T17:22:53Z</dcterms:created>
  <dcterms:modified xsi:type="dcterms:W3CDTF">2022-06-19T17:35:39Z</dcterms:modified>
</cp:coreProperties>
</file>