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3" r:id="rId11"/>
    <p:sldId id="26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00AF3-3018-4A85-AEB1-BF963EE83365}" v="1" dt="2022-05-07T20:03:23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8400AF3-3018-4A85-AEB1-BF963EE83365}"/>
    <pc:docChg chg="custSel modSld">
      <pc:chgData name="Sarah Burney" userId="3ff1fe9c-ec4d-4417-af83-dbc6e1aa8c41" providerId="ADAL" clId="{18400AF3-3018-4A85-AEB1-BF963EE83365}" dt="2022-05-07T20:03:47.432" v="18" actId="732"/>
      <pc:docMkLst>
        <pc:docMk/>
      </pc:docMkLst>
      <pc:sldChg chg="addSp delSp modSp mod">
        <pc:chgData name="Sarah Burney" userId="3ff1fe9c-ec4d-4417-af83-dbc6e1aa8c41" providerId="ADAL" clId="{18400AF3-3018-4A85-AEB1-BF963EE83365}" dt="2022-05-07T20:03:47.432" v="18" actId="732"/>
        <pc:sldMkLst>
          <pc:docMk/>
          <pc:sldMk cId="2997637746" sldId="262"/>
        </pc:sldMkLst>
        <pc:spChg chg="mod ord">
          <ac:chgData name="Sarah Burney" userId="3ff1fe9c-ec4d-4417-af83-dbc6e1aa8c41" providerId="ADAL" clId="{18400AF3-3018-4A85-AEB1-BF963EE83365}" dt="2022-05-07T20:03:35.878" v="17" actId="20577"/>
          <ac:spMkLst>
            <pc:docMk/>
            <pc:sldMk cId="2997637746" sldId="262"/>
            <ac:spMk id="2" creationId="{EE198B8D-B665-435B-8B20-B515DD14F332}"/>
          </ac:spMkLst>
        </pc:spChg>
        <pc:spChg chg="del">
          <ac:chgData name="Sarah Burney" userId="3ff1fe9c-ec4d-4417-af83-dbc6e1aa8c41" providerId="ADAL" clId="{18400AF3-3018-4A85-AEB1-BF963EE83365}" dt="2022-05-07T20:03:30.628" v="1" actId="26606"/>
          <ac:spMkLst>
            <pc:docMk/>
            <pc:sldMk cId="2997637746" sldId="262"/>
            <ac:spMk id="22" creationId="{24747089-0322-4B03-B224-817DD4C8B708}"/>
          </ac:spMkLst>
        </pc:spChg>
        <pc:spChg chg="del">
          <ac:chgData name="Sarah Burney" userId="3ff1fe9c-ec4d-4417-af83-dbc6e1aa8c41" providerId="ADAL" clId="{18400AF3-3018-4A85-AEB1-BF963EE83365}" dt="2022-05-07T20:03:30.628" v="1" actId="26606"/>
          <ac:spMkLst>
            <pc:docMk/>
            <pc:sldMk cId="2997637746" sldId="262"/>
            <ac:spMk id="24" creationId="{7228512D-3055-4911-A4D1-4A084C9C4201}"/>
          </ac:spMkLst>
        </pc:spChg>
        <pc:spChg chg="del">
          <ac:chgData name="Sarah Burney" userId="3ff1fe9c-ec4d-4417-af83-dbc6e1aa8c41" providerId="ADAL" clId="{18400AF3-3018-4A85-AEB1-BF963EE83365}" dt="2022-05-07T20:03:30.628" v="1" actId="26606"/>
          <ac:spMkLst>
            <pc:docMk/>
            <pc:sldMk cId="2997637746" sldId="262"/>
            <ac:spMk id="26" creationId="{3C98C7BF-70D9-4D19-BD2D-D808991FDF60}"/>
          </ac:spMkLst>
        </pc:spChg>
        <pc:spChg chg="del">
          <ac:chgData name="Sarah Burney" userId="3ff1fe9c-ec4d-4417-af83-dbc6e1aa8c41" providerId="ADAL" clId="{18400AF3-3018-4A85-AEB1-BF963EE83365}" dt="2022-05-07T20:03:30.628" v="1" actId="26606"/>
          <ac:spMkLst>
            <pc:docMk/>
            <pc:sldMk cId="2997637746" sldId="262"/>
            <ac:spMk id="28" creationId="{B497CCB5-5FC2-473C-AFCC-2430CEF1DF71}"/>
          </ac:spMkLst>
        </pc:spChg>
        <pc:spChg chg="del">
          <ac:chgData name="Sarah Burney" userId="3ff1fe9c-ec4d-4417-af83-dbc6e1aa8c41" providerId="ADAL" clId="{18400AF3-3018-4A85-AEB1-BF963EE83365}" dt="2022-05-07T20:03:30.628" v="1" actId="26606"/>
          <ac:spMkLst>
            <pc:docMk/>
            <pc:sldMk cId="2997637746" sldId="262"/>
            <ac:spMk id="30" creationId="{599C8C75-BFDF-44E7-A028-EEB5EDD58817}"/>
          </ac:spMkLst>
        </pc:spChg>
        <pc:spChg chg="del">
          <ac:chgData name="Sarah Burney" userId="3ff1fe9c-ec4d-4417-af83-dbc6e1aa8c41" providerId="ADAL" clId="{18400AF3-3018-4A85-AEB1-BF963EE83365}" dt="2022-05-07T20:03:30.628" v="1" actId="26606"/>
          <ac:spMkLst>
            <pc:docMk/>
            <pc:sldMk cId="2997637746" sldId="262"/>
            <ac:spMk id="32" creationId="{FFD685C2-1A84-41DE-BFA0-0A068F83D2D2}"/>
          </ac:spMkLst>
        </pc:spChg>
        <pc:spChg chg="add">
          <ac:chgData name="Sarah Burney" userId="3ff1fe9c-ec4d-4417-af83-dbc6e1aa8c41" providerId="ADAL" clId="{18400AF3-3018-4A85-AEB1-BF963EE83365}" dt="2022-05-07T20:03:30.628" v="1" actId="26606"/>
          <ac:spMkLst>
            <pc:docMk/>
            <pc:sldMk cId="2997637746" sldId="262"/>
            <ac:spMk id="37" creationId="{53F29798-D584-4792-9B62-3F5F5C36D619}"/>
          </ac:spMkLst>
        </pc:spChg>
        <pc:picChg chg="add mod modCrop">
          <ac:chgData name="Sarah Burney" userId="3ff1fe9c-ec4d-4417-af83-dbc6e1aa8c41" providerId="ADAL" clId="{18400AF3-3018-4A85-AEB1-BF963EE83365}" dt="2022-05-07T20:03:47.432" v="18" actId="732"/>
          <ac:picMkLst>
            <pc:docMk/>
            <pc:sldMk cId="2997637746" sldId="262"/>
            <ac:picMk id="3" creationId="{997F51F0-6FF0-1A03-B4C7-E755F8655A35}"/>
          </ac:picMkLst>
        </pc:picChg>
        <pc:picChg chg="mod">
          <ac:chgData name="Sarah Burney" userId="3ff1fe9c-ec4d-4417-af83-dbc6e1aa8c41" providerId="ADAL" clId="{18400AF3-3018-4A85-AEB1-BF963EE83365}" dt="2022-05-07T20:03:30.628" v="1" actId="26606"/>
          <ac:picMkLst>
            <pc:docMk/>
            <pc:sldMk cId="2997637746" sldId="262"/>
            <ac:picMk id="4" creationId="{22EC2707-9CC2-4767-B3ED-AB93E11095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2C4A-3732-4E56-B783-745689A80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3F531-1415-423C-8E9F-EDFC894E8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9AE9-6D49-4ECC-BDF4-5DD58BD7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E0B30-18DC-482C-9F58-0774EDC9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FFD02-1DBF-4A51-8E7D-60CAEC7F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24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8202-5891-47AD-8582-011FA8AC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83C6E-7237-49AB-BC7F-60EA314CA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F0405-96DE-49C6-97F1-08515499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29258-02CA-48F3-B165-DEA5DF14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FCDF-855F-485B-A16F-B441025C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298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79E45-7574-4B3E-8E45-7F21F8AA8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5401B-3929-4EF0-9D7E-C122BA54F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342B8-6E2E-4111-93E3-15A5E414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DD3CE-D444-4407-9255-4E0D9375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04921-34AF-45B9-A260-93DFCA49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943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65FF-9FD5-47E5-9B1C-745183B2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FF624-B8D1-4403-BC90-BF195F40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8EE98-F7E2-4C0E-A801-A367C232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0032-4C75-4CB9-A7F1-23AB75B3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F7096-E3B3-48E4-A10F-E935F0CE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08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5980-6453-4E36-B606-0F8B4FB7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F179B-EF0D-4332-BEAB-070AEBFF2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9493A-BEAE-43BE-A115-9F3EA990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54B4C-F9C2-4568-9535-907542CD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26D3-FEE8-4886-BD53-686A21C0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863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2D9C-3088-48EB-92A3-BE06CBFD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36AD-EF32-41F6-B099-838AA931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D86F2-9CB9-46BD-9F5F-251B1257F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71C1F-C805-4EF2-A4C5-5E02A556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302CA-7FE0-4972-A365-2F33FC54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D945E-FE0A-4434-9022-34FA1D1B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29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F63B-FF5B-4D32-AA08-464B2445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FF9A8-2E1F-45C4-84BD-990EDB49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5AF08-1707-437C-88A7-8A5A009BA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63CE2-2E01-46B5-AE4D-15759AD66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09A2D-8C5D-4318-BE7D-D685262F6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1F652-90CD-4BF2-B392-1298EA24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F6869-013D-4CC9-BADA-742CDFD8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FC854-2F70-4312-9B87-298C52DD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36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1EBD-400C-4663-813D-B269ADFD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3F4E6-F820-4862-940C-9EC6CD66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DEC21-7626-4B9D-8613-5C6D550A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F500B-917D-4BF7-92D1-35CA0E07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26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66225-39EF-4887-AA36-5CEAF42E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4CD2FB-A5A9-4A0B-8795-FC1964D7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E1E5D-3DB8-4D39-827F-20A3329C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58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7617D-1842-4A53-8CB0-F0468F21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19F1-0351-4429-99A6-2627606C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7A3AB-C860-45B7-83F0-5CF62A62F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319EC-0319-4BC4-821F-AFC1CA15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22158-4808-4B03-8B02-3A946842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51E3C-C237-41D0-8C1D-535AB533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04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ADE4-B1B2-4545-A0A6-584E63ED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4F0C7-A99B-4387-AE08-4181DE58E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51E51-EF40-4A9B-9BBF-44A4C71ED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F585A-C1C7-4D79-B2F9-F7B655416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3743-D6AF-4250-93C4-B655EBB41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67649-D36F-4DF3-82D9-FD0A044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688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4C2FE-90C1-4812-89E2-10513563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207DC-6779-44DA-90C2-94C986F47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E385C-ADBC-4142-8520-E73143820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C3070-8EDD-496D-B1B7-EE3C366B8299}" type="datetimeFigureOut">
              <a:rPr lang="en-AU" smtClean="0"/>
              <a:t>8/05/2022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21B44-E99E-45E3-B7FF-CEB467F40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C4F2B-8F24-4F42-AEC0-AD4E2766B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E274-288B-4C7E-9BE2-CEEEE5FE81E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7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al reef underwater">
            <a:extLst>
              <a:ext uri="{FF2B5EF4-FFF2-40B4-BE49-F238E27FC236}">
                <a16:creationId xmlns:a16="http://schemas.microsoft.com/office/drawing/2014/main" id="{BC8D0341-F445-450A-888F-C869503C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534B7-4B2A-4144-AC31-ACB00B716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AU" sz="4000"/>
              <a:t>Ecosystems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223B4-9F5F-46AA-9887-BBCACF784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AU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3A084-297C-4D1E-9CDF-7DA871D3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AU" sz="4000"/>
              <a:t>Climate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E570-C8BE-4619-840E-AB73DFD8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1700"/>
              <a:t>Climate is the biggest factor that influences ecosystems</a:t>
            </a:r>
          </a:p>
          <a:p>
            <a:r>
              <a:rPr lang="en-GB" sz="1700"/>
              <a:t>Temperature + rainfall changes the type of vegetation produced. </a:t>
            </a:r>
          </a:p>
          <a:p>
            <a:r>
              <a:rPr lang="en-GB" sz="1700"/>
              <a:t>Warmer climates with higher rainfall will be the most productive</a:t>
            </a:r>
          </a:p>
          <a:p>
            <a:pPr lvl="1"/>
            <a:r>
              <a:rPr lang="en-GB" sz="1700"/>
              <a:t>Taller and more closely spaced trees</a:t>
            </a:r>
          </a:p>
          <a:p>
            <a:pPr lvl="1"/>
            <a:r>
              <a:rPr lang="en-GB" sz="1700"/>
              <a:t>Greater biodiversity</a:t>
            </a:r>
          </a:p>
          <a:p>
            <a:pPr lvl="1"/>
            <a:r>
              <a:rPr lang="en-GB" sz="1700"/>
              <a:t>Year-round growing conditions </a:t>
            </a:r>
          </a:p>
          <a:p>
            <a:r>
              <a:rPr lang="en-GB" sz="1700"/>
              <a:t>Areas with the coldest climates and lowest rainfall figures often have little vegetation or animal life</a:t>
            </a:r>
          </a:p>
          <a:p>
            <a:pPr lvl="1"/>
            <a:r>
              <a:rPr lang="en-GB" sz="1700"/>
              <a:t>E.g. Desert, Arctic tundra</a:t>
            </a:r>
          </a:p>
          <a:p>
            <a:endParaRPr lang="en-AU" sz="1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AE115-9F86-40FA-86B4-13AE1B9C2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45" t="7" r="35629" b="-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512B2-62B5-42A9-AC4E-FE0653D6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AU" sz="5400"/>
              <a:t>Climate &amp; soil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A91E-C22E-400C-8E17-D892643DC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700" b="1" dirty="0"/>
              <a:t>Very high rainfall (precipitation exceeds evaporation) </a:t>
            </a:r>
          </a:p>
          <a:p>
            <a:pPr lvl="1"/>
            <a:r>
              <a:rPr lang="en-GB" sz="1700" dirty="0"/>
              <a:t>Soil weathered (washed away/dissolved) to a greater depth </a:t>
            </a:r>
          </a:p>
          <a:p>
            <a:pPr lvl="1"/>
            <a:r>
              <a:rPr lang="en-GB" sz="1700" dirty="0"/>
              <a:t>Larger amounts of dissolved nutrients carried down to the subsoil beyond the reach of plants</a:t>
            </a:r>
          </a:p>
          <a:p>
            <a:pPr lvl="1"/>
            <a:r>
              <a:rPr lang="en-GB" sz="1700" dirty="0"/>
              <a:t>Lower soil fertility</a:t>
            </a:r>
          </a:p>
          <a:p>
            <a:pPr marL="0" indent="0">
              <a:buNone/>
            </a:pPr>
            <a:r>
              <a:rPr lang="en-GB" sz="1700" b="1" dirty="0"/>
              <a:t>Very low rainfall (evaporation exceeds precipitation)</a:t>
            </a:r>
            <a:r>
              <a:rPr lang="en-GB" sz="1700" dirty="0"/>
              <a:t> </a:t>
            </a:r>
          </a:p>
          <a:p>
            <a:pPr lvl="1"/>
            <a:r>
              <a:rPr lang="en-GB" sz="1700" dirty="0"/>
              <a:t>Water moves upward through the soil </a:t>
            </a:r>
          </a:p>
          <a:p>
            <a:pPr lvl="1"/>
            <a:r>
              <a:rPr lang="en-GB" sz="1700" dirty="0"/>
              <a:t>Dissolved salts are deposited near the surface</a:t>
            </a:r>
          </a:p>
          <a:p>
            <a:pPr lvl="1"/>
            <a:r>
              <a:rPr lang="en-GB" sz="1700" dirty="0"/>
              <a:t>Lower soil fertility  </a:t>
            </a:r>
          </a:p>
          <a:p>
            <a:pPr marL="0" indent="0">
              <a:buNone/>
            </a:pPr>
            <a:r>
              <a:rPr lang="en-GB" sz="1700" b="1" dirty="0"/>
              <a:t>Seasonal rainfall (wet &amp; dry seasons) </a:t>
            </a:r>
          </a:p>
          <a:p>
            <a:pPr lvl="1"/>
            <a:r>
              <a:rPr lang="en-GB" sz="1700" dirty="0"/>
              <a:t>Leaching of nutrients balanced by upward movement of minerals</a:t>
            </a:r>
          </a:p>
          <a:p>
            <a:pPr lvl="1"/>
            <a:r>
              <a:rPr lang="en-GB" sz="1700" dirty="0"/>
              <a:t>Higher soil fertility</a:t>
            </a:r>
          </a:p>
          <a:p>
            <a:endParaRPr lang="en-AU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27A1D-30D4-464B-8F00-F3EC1D755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9" t="-51" r="20228" b="4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6BD3-8340-4200-B23B-9D4CB8A3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869C-7AA4-4E41-B779-EB4648424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2E257-FD88-4E2F-B80E-FE09589DE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98" y="157169"/>
            <a:ext cx="10710862" cy="72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695F1-F723-4919-8434-F4AEF8FF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Earth’s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4 Spheres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BE06-0F07-47C1-99B0-83FA1532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Lithosphere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T</a:t>
            </a:r>
            <a:r>
              <a:rPr lang="en-GB" sz="2200" dirty="0">
                <a:solidFill>
                  <a:schemeClr val="bg1"/>
                </a:solidFill>
              </a:rPr>
              <a:t>he solid part of the earth's crust, consisting of rocks and soil.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Hydrosphere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All of earth's water bodies, including lakes, rivers, streams, oceans, groundwater and ice caps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Atmosphere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The layer of gases surrounding the earth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Biosphere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bg1"/>
                </a:solidFill>
              </a:rPr>
              <a:t>All living things including plants and animals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14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arth Spheres | BioNinja">
            <a:extLst>
              <a:ext uri="{FF2B5EF4-FFF2-40B4-BE49-F238E27FC236}">
                <a16:creationId xmlns:a16="http://schemas.microsoft.com/office/drawing/2014/main" id="{F564254B-E5B3-4823-AE41-2126263430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996" y="643467"/>
            <a:ext cx="807400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4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DA32F7-068F-44D2-AC57-EBB31F431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917BF-F654-48E7-A71E-D36222682B5F}"/>
              </a:ext>
            </a:extLst>
          </p:cNvPr>
          <p:cNvSpPr txBox="1"/>
          <p:nvPr/>
        </p:nvSpPr>
        <p:spPr>
          <a:xfrm>
            <a:off x="285750" y="657225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Atmosphere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2C8C2-FD56-4BED-AE0C-549CDB0A3FCE}"/>
              </a:ext>
            </a:extLst>
          </p:cNvPr>
          <p:cNvSpPr txBox="1"/>
          <p:nvPr/>
        </p:nvSpPr>
        <p:spPr>
          <a:xfrm>
            <a:off x="6638925" y="5824538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Hydrosphere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D5FF4F-B786-424C-9EF5-7F1715AE50EC}"/>
              </a:ext>
            </a:extLst>
          </p:cNvPr>
          <p:cNvSpPr txBox="1"/>
          <p:nvPr/>
        </p:nvSpPr>
        <p:spPr>
          <a:xfrm>
            <a:off x="3409950" y="4638675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Lithosphere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30D84-B292-4FF9-8CA0-234592AF7FC0}"/>
              </a:ext>
            </a:extLst>
          </p:cNvPr>
          <p:cNvSpPr txBox="1"/>
          <p:nvPr/>
        </p:nvSpPr>
        <p:spPr>
          <a:xfrm>
            <a:off x="8162163" y="4177010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masis MT Pro Black" panose="02040A04050005020304" pitchFamily="18" charset="0"/>
              </a:rPr>
              <a:t>Biosphere</a:t>
            </a:r>
          </a:p>
        </p:txBody>
      </p:sp>
    </p:spTree>
    <p:extLst>
      <p:ext uri="{BB962C8B-B14F-4D97-AF65-F5344CB8AC3E}">
        <p14:creationId xmlns:p14="http://schemas.microsoft.com/office/powerpoint/2010/main" val="24365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4387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2B669-948A-43C8-9BF9-4FDA210D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>
            <a:normAutofit/>
          </a:bodyPr>
          <a:lstStyle/>
          <a:p>
            <a:r>
              <a:rPr lang="en-AU" sz="4200">
                <a:solidFill>
                  <a:srgbClr val="FFFFFF"/>
                </a:solidFill>
              </a:rPr>
              <a:t>Ecosystems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E1971F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E1971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018B5-0686-4690-90CB-4FFD6C50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2" y="2353040"/>
            <a:ext cx="6795370" cy="38223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0408-C35A-4E9B-B189-30983E6B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anchor="ctr">
            <a:normAutofit/>
          </a:bodyPr>
          <a:lstStyle/>
          <a:p>
            <a:r>
              <a:rPr lang="en-GB" sz="1700" dirty="0"/>
              <a:t>Unique collections of living organisms (plants and animals) which have adapted to their surrounding non-living environment (climate, rocks, soils and water) </a:t>
            </a:r>
          </a:p>
          <a:p>
            <a:r>
              <a:rPr lang="en-GB" sz="1700" dirty="0"/>
              <a:t>Develop as a result of the interaction between the 4 spheres</a:t>
            </a:r>
          </a:p>
          <a:p>
            <a:r>
              <a:rPr lang="en-GB" sz="1700" dirty="0"/>
              <a:t>Can be as large as the Sahara Desert or as small as a fishpond </a:t>
            </a:r>
          </a:p>
          <a:p>
            <a:r>
              <a:rPr lang="en-GB" sz="1700" dirty="0"/>
              <a:t>Influenced by humans – few left in natural state</a:t>
            </a:r>
          </a:p>
          <a:p>
            <a:pPr marL="0" indent="0">
              <a:buNone/>
            </a:pP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325111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14CA-FA28-471D-A41D-E9C61E58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 sz="4100"/>
              <a:t>Connected and Self-sustaining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5577A-FC6F-45E7-80C5-616E4BD0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/>
              <a:t>Components are closely related</a:t>
            </a:r>
          </a:p>
          <a:p>
            <a:pPr lvl="1"/>
            <a:r>
              <a:rPr lang="en-GB" sz="1600" dirty="0"/>
              <a:t>Affect each other</a:t>
            </a:r>
          </a:p>
          <a:p>
            <a:pPr lvl="1"/>
            <a:r>
              <a:rPr lang="en-GB" sz="1600" dirty="0"/>
              <a:t>Are affected by each other </a:t>
            </a:r>
          </a:p>
          <a:p>
            <a:r>
              <a:rPr lang="en-GB" sz="2000" dirty="0"/>
              <a:t>Interrelationship causes each ecosystem to develop its own unique characteristics.</a:t>
            </a:r>
            <a:endParaRPr lang="en-AU" sz="2000" dirty="0"/>
          </a:p>
        </p:txBody>
      </p:sp>
      <p:pic>
        <p:nvPicPr>
          <p:cNvPr id="2050" name="Picture 2" descr="HD wallpaper: Contoh, Gambar, Abiotik, Dan, Biotik, Di, Ekosistem, Laut,  Wallpaper, Bentuk, Interaksi, Dalam, Ekosistem, Png | saran.id">
            <a:extLst>
              <a:ext uri="{FF2B5EF4-FFF2-40B4-BE49-F238E27FC236}">
                <a16:creationId xmlns:a16="http://schemas.microsoft.com/office/drawing/2014/main" id="{C0A69BF7-968B-41B0-A6B8-848613ADD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r="1422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9DB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C2707-9CC2-4767-B3ED-AB93E11095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87538"/>
            <a:ext cx="4154488" cy="4362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F51F0-6FF0-1A03-B4C7-E755F8655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0"/>
          <a:stretch/>
        </p:blipFill>
        <p:spPr>
          <a:xfrm>
            <a:off x="5062538" y="1887538"/>
            <a:ext cx="6286500" cy="3996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98B8D-B665-435B-8B20-B515DD14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Simple Model of an Ecosystem</a:t>
            </a:r>
          </a:p>
        </p:txBody>
      </p:sp>
    </p:spTree>
    <p:extLst>
      <p:ext uri="{BB962C8B-B14F-4D97-AF65-F5344CB8AC3E}">
        <p14:creationId xmlns:p14="http://schemas.microsoft.com/office/powerpoint/2010/main" val="299763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76010-4717-4160-AD5F-ECBE0DF8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AU" sz="3600"/>
              <a:t>Difference between biomes &amp;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C4393-3A83-4CE9-ABCA-3A556B7FC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GB" sz="2000" dirty="0"/>
              <a:t>Both consist of distinctive plant and animal species which have adapted to their surrounding environment</a:t>
            </a:r>
          </a:p>
          <a:p>
            <a:r>
              <a:rPr lang="en-GB" sz="2000" dirty="0"/>
              <a:t>Different scale. </a:t>
            </a:r>
          </a:p>
          <a:p>
            <a:pPr lvl="1"/>
            <a:r>
              <a:rPr lang="en-GB" sz="2000" dirty="0"/>
              <a:t>Ecosystems vary in size</a:t>
            </a:r>
          </a:p>
          <a:p>
            <a:pPr lvl="1"/>
            <a:r>
              <a:rPr lang="en-GB" sz="2000" dirty="0"/>
              <a:t>Biomes are always very large areas </a:t>
            </a:r>
          </a:p>
          <a:p>
            <a:r>
              <a:rPr lang="en-GB" sz="2000" b="1" dirty="0"/>
              <a:t>Biome</a:t>
            </a:r>
            <a:r>
              <a:rPr lang="en-GB" sz="2000" dirty="0"/>
              <a:t> – more about the plants &amp; climate that identify them</a:t>
            </a:r>
          </a:p>
          <a:p>
            <a:r>
              <a:rPr lang="en-GB" sz="2000" b="1" dirty="0"/>
              <a:t>Ecosystem</a:t>
            </a:r>
            <a:r>
              <a:rPr lang="en-GB" sz="2000" dirty="0"/>
              <a:t> – more about the interactions between the different elements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54EFA9-5502-4699-A865-1BA5C14C2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95" y="1782981"/>
            <a:ext cx="5646462" cy="43618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629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E85894BB-9CA7-4064-B911-4E53F83CD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ED8AA-D607-4638-8CAB-35ED12FBA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Climate &amp; Ecosystems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991FD-ECDF-4E9C-841A-5F3EE135D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3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359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Black</vt:lpstr>
      <vt:lpstr>Arial</vt:lpstr>
      <vt:lpstr>Calibri</vt:lpstr>
      <vt:lpstr>Calibri Light</vt:lpstr>
      <vt:lpstr>Office Theme</vt:lpstr>
      <vt:lpstr>Ecosystems</vt:lpstr>
      <vt:lpstr>Earth’s  4 Spheres</vt:lpstr>
      <vt:lpstr>PowerPoint Presentation</vt:lpstr>
      <vt:lpstr>PowerPoint Presentation</vt:lpstr>
      <vt:lpstr>Ecosystems</vt:lpstr>
      <vt:lpstr>Connected and Self-sustaining</vt:lpstr>
      <vt:lpstr>Simple Model of an Ecosystem</vt:lpstr>
      <vt:lpstr>Difference between biomes &amp; ecosystems</vt:lpstr>
      <vt:lpstr>Climate &amp; Ecosystems</vt:lpstr>
      <vt:lpstr>Climate</vt:lpstr>
      <vt:lpstr>Climate &amp; soil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Sarah Burney</dc:creator>
  <cp:lastModifiedBy>Sarah Burney</cp:lastModifiedBy>
  <cp:revision>6</cp:revision>
  <dcterms:created xsi:type="dcterms:W3CDTF">2021-05-11T00:20:23Z</dcterms:created>
  <dcterms:modified xsi:type="dcterms:W3CDTF">2022-05-07T20:03:50Z</dcterms:modified>
</cp:coreProperties>
</file>