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3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CFA109-932F-4AF8-BEB9-4113AAE7F480}" v="3" dt="2022-05-09T03:13:31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15CFA109-932F-4AF8-BEB9-4113AAE7F480}"/>
    <pc:docChg chg="custSel addSld delSld modSld">
      <pc:chgData name="Sarah Burney" userId="3ff1fe9c-ec4d-4417-af83-dbc6e1aa8c41" providerId="ADAL" clId="{15CFA109-932F-4AF8-BEB9-4113AAE7F480}" dt="2022-05-09T03:16:11.829" v="149" actId="47"/>
      <pc:docMkLst>
        <pc:docMk/>
      </pc:docMkLst>
      <pc:sldChg chg="addSp delSp modSp new del mod setBg">
        <pc:chgData name="Sarah Burney" userId="3ff1fe9c-ec4d-4417-af83-dbc6e1aa8c41" providerId="ADAL" clId="{15CFA109-932F-4AF8-BEB9-4113AAE7F480}" dt="2022-05-09T03:15:38.636" v="148" actId="47"/>
        <pc:sldMkLst>
          <pc:docMk/>
          <pc:sldMk cId="471515398" sldId="274"/>
        </pc:sldMkLst>
        <pc:spChg chg="mod">
          <ac:chgData name="Sarah Burney" userId="3ff1fe9c-ec4d-4417-af83-dbc6e1aa8c41" providerId="ADAL" clId="{15CFA109-932F-4AF8-BEB9-4113AAE7F480}" dt="2022-05-09T03:13:37.421" v="142" actId="26606"/>
          <ac:spMkLst>
            <pc:docMk/>
            <pc:sldMk cId="471515398" sldId="274"/>
            <ac:spMk id="2" creationId="{9B561660-28D0-55D2-0991-4032AF595F23}"/>
          </ac:spMkLst>
        </pc:spChg>
        <pc:spChg chg="mod">
          <ac:chgData name="Sarah Burney" userId="3ff1fe9c-ec4d-4417-af83-dbc6e1aa8c41" providerId="ADAL" clId="{15CFA109-932F-4AF8-BEB9-4113AAE7F480}" dt="2022-05-09T03:13:37.421" v="142" actId="26606"/>
          <ac:spMkLst>
            <pc:docMk/>
            <pc:sldMk cId="471515398" sldId="274"/>
            <ac:spMk id="3" creationId="{09216B69-EC50-34FA-7D9E-C85ECED0B572}"/>
          </ac:spMkLst>
        </pc:spChg>
        <pc:spChg chg="add">
          <ac:chgData name="Sarah Burney" userId="3ff1fe9c-ec4d-4417-af83-dbc6e1aa8c41" providerId="ADAL" clId="{15CFA109-932F-4AF8-BEB9-4113AAE7F480}" dt="2022-05-09T03:13:37.421" v="142" actId="26606"/>
          <ac:spMkLst>
            <pc:docMk/>
            <pc:sldMk cId="471515398" sldId="274"/>
            <ac:spMk id="71" creationId="{6ECA6DCB-B7E1-40A9-9524-540C6DA40B1B}"/>
          </ac:spMkLst>
        </pc:spChg>
        <pc:spChg chg="add">
          <ac:chgData name="Sarah Burney" userId="3ff1fe9c-ec4d-4417-af83-dbc6e1aa8c41" providerId="ADAL" clId="{15CFA109-932F-4AF8-BEB9-4113AAE7F480}" dt="2022-05-09T03:13:37.421" v="142" actId="26606"/>
          <ac:spMkLst>
            <pc:docMk/>
            <pc:sldMk cId="471515398" sldId="274"/>
            <ac:spMk id="77" creationId="{3873B707-463F-40B0-8227-E8CC6C67EB25}"/>
          </ac:spMkLst>
        </pc:spChg>
        <pc:spChg chg="add">
          <ac:chgData name="Sarah Burney" userId="3ff1fe9c-ec4d-4417-af83-dbc6e1aa8c41" providerId="ADAL" clId="{15CFA109-932F-4AF8-BEB9-4113AAE7F480}" dt="2022-05-09T03:13:37.421" v="142" actId="26606"/>
          <ac:spMkLst>
            <pc:docMk/>
            <pc:sldMk cId="471515398" sldId="274"/>
            <ac:spMk id="79" creationId="{C13237C8-E62C-4F0D-A318-BD6FB6C2D138}"/>
          </ac:spMkLst>
        </pc:spChg>
        <pc:spChg chg="add">
          <ac:chgData name="Sarah Burney" userId="3ff1fe9c-ec4d-4417-af83-dbc6e1aa8c41" providerId="ADAL" clId="{15CFA109-932F-4AF8-BEB9-4113AAE7F480}" dt="2022-05-09T03:13:37.421" v="142" actId="26606"/>
          <ac:spMkLst>
            <pc:docMk/>
            <pc:sldMk cId="471515398" sldId="274"/>
            <ac:spMk id="81" creationId="{19C9EAEA-39D0-4B0E-A0EB-51E7B26740B1}"/>
          </ac:spMkLst>
        </pc:spChg>
        <pc:spChg chg="add">
          <ac:chgData name="Sarah Burney" userId="3ff1fe9c-ec4d-4417-af83-dbc6e1aa8c41" providerId="ADAL" clId="{15CFA109-932F-4AF8-BEB9-4113AAE7F480}" dt="2022-05-09T03:13:37.421" v="142" actId="26606"/>
          <ac:spMkLst>
            <pc:docMk/>
            <pc:sldMk cId="471515398" sldId="274"/>
            <ac:spMk id="83" creationId="{8CB5D2D7-DF65-4E86-BFBA-FFB9B5ACEB64}"/>
          </ac:spMkLst>
        </pc:spChg>
        <pc:grpChg chg="add">
          <ac:chgData name="Sarah Burney" userId="3ff1fe9c-ec4d-4417-af83-dbc6e1aa8c41" providerId="ADAL" clId="{15CFA109-932F-4AF8-BEB9-4113AAE7F480}" dt="2022-05-09T03:13:37.421" v="142" actId="26606"/>
          <ac:grpSpMkLst>
            <pc:docMk/>
            <pc:sldMk cId="471515398" sldId="274"/>
            <ac:grpSpMk id="73" creationId="{1DE889C7-FAD6-4397-98E2-05D503484459}"/>
          </ac:grpSpMkLst>
        </pc:grpChg>
        <pc:picChg chg="add del mod modCrop">
          <ac:chgData name="Sarah Burney" userId="3ff1fe9c-ec4d-4417-af83-dbc6e1aa8c41" providerId="ADAL" clId="{15CFA109-932F-4AF8-BEB9-4113AAE7F480}" dt="2022-05-09T03:13:29.448" v="140" actId="478"/>
          <ac:picMkLst>
            <pc:docMk/>
            <pc:sldMk cId="471515398" sldId="274"/>
            <ac:picMk id="5" creationId="{4FBE1323-762B-4B2D-C90E-D0461227CFA4}"/>
          </ac:picMkLst>
        </pc:picChg>
        <pc:picChg chg="add mod modCrop">
          <ac:chgData name="Sarah Burney" userId="3ff1fe9c-ec4d-4417-af83-dbc6e1aa8c41" providerId="ADAL" clId="{15CFA109-932F-4AF8-BEB9-4113AAE7F480}" dt="2022-05-09T03:14:26.171" v="147" actId="18131"/>
          <ac:picMkLst>
            <pc:docMk/>
            <pc:sldMk cId="471515398" sldId="274"/>
            <ac:picMk id="7" creationId="{820B5FF7-E5BF-31CD-622E-11434017D71B}"/>
          </ac:picMkLst>
        </pc:picChg>
        <pc:picChg chg="add mod">
          <ac:chgData name="Sarah Burney" userId="3ff1fe9c-ec4d-4417-af83-dbc6e1aa8c41" providerId="ADAL" clId="{15CFA109-932F-4AF8-BEB9-4113AAE7F480}" dt="2022-05-09T03:13:37.421" v="142" actId="26606"/>
          <ac:picMkLst>
            <pc:docMk/>
            <pc:sldMk cId="471515398" sldId="274"/>
            <ac:picMk id="1026" creationId="{8142D488-1801-F9BC-9638-40E8ABA335D8}"/>
          </ac:picMkLst>
        </pc:picChg>
      </pc:sldChg>
      <pc:sldChg chg="modSp new del mod">
        <pc:chgData name="Sarah Burney" userId="3ff1fe9c-ec4d-4417-af83-dbc6e1aa8c41" providerId="ADAL" clId="{15CFA109-932F-4AF8-BEB9-4113AAE7F480}" dt="2022-05-09T03:16:11.829" v="149" actId="47"/>
        <pc:sldMkLst>
          <pc:docMk/>
          <pc:sldMk cId="173577188" sldId="275"/>
        </pc:sldMkLst>
        <pc:spChg chg="mod">
          <ac:chgData name="Sarah Burney" userId="3ff1fe9c-ec4d-4417-af83-dbc6e1aa8c41" providerId="ADAL" clId="{15CFA109-932F-4AF8-BEB9-4113AAE7F480}" dt="2022-05-09T03:05:23.867" v="11" actId="20577"/>
          <ac:spMkLst>
            <pc:docMk/>
            <pc:sldMk cId="173577188" sldId="275"/>
            <ac:spMk id="2" creationId="{B61900C2-D5F1-4B8D-AC95-05B84AD73E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6EF0-10EF-CB70-32B7-BB91B9ACC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C2C80-B232-0C25-676F-CB661FBB4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E5FF0-7CD9-0D59-05E3-6E7D1905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56B9-0F0C-4115-A2AD-DA27B1E0EC2C}" type="datetimeFigureOut">
              <a:rPr lang="en-AU" smtClean="0"/>
              <a:t>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B5DF8-EA77-1F87-5204-CF86501C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E2FE8-0C3D-5E14-1934-7E9F2A22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14A-9517-4ACE-9497-464B01103B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102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514C-E0FD-031C-8E74-25976BD3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2ACBC-EEF9-8C51-4F44-739A28947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952FC-A800-1181-F618-1CFC630F0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56B9-0F0C-4115-A2AD-DA27B1E0EC2C}" type="datetimeFigureOut">
              <a:rPr lang="en-AU" smtClean="0"/>
              <a:t>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BFB08-979F-8A45-803F-EC71B84A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7E5EF-A462-9722-B80F-0F213281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14A-9517-4ACE-9497-464B01103B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447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01C7A2-3A75-EB06-1B03-F3BC470BF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27344-58D7-67A1-E1D6-16457963F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F6B9D-5F79-4AA7-6714-011C3105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56B9-0F0C-4115-A2AD-DA27B1E0EC2C}" type="datetimeFigureOut">
              <a:rPr lang="en-AU" smtClean="0"/>
              <a:t>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52D01-6BF0-D84F-DC30-65128576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C9E38-4B6D-0396-0589-3775070A9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14A-9517-4ACE-9497-464B01103B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91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242AD-B118-7D3A-A025-50156C8E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46854-C0D2-BAB3-BDE2-6CDD414A1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A32D6-B0C3-13AA-829E-F8F2263C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56B9-0F0C-4115-A2AD-DA27B1E0EC2C}" type="datetimeFigureOut">
              <a:rPr lang="en-AU" smtClean="0"/>
              <a:t>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AF55C-4319-CB17-33B7-15CECC48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74A6C-AA8E-1E97-E919-E815F3C5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14A-9517-4ACE-9497-464B01103B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43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43B9-DB9A-F69F-F037-C70B9BD6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AF2A-12E8-C798-5D1A-842872EFF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AC862-F836-87AD-4EC4-FE29514D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56B9-0F0C-4115-A2AD-DA27B1E0EC2C}" type="datetimeFigureOut">
              <a:rPr lang="en-AU" smtClean="0"/>
              <a:t>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0BF97-13BD-1E61-8334-C1AB5A98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E6317-11B8-038C-6999-9E6DF856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14A-9517-4ACE-9497-464B01103B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765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40162-95FA-A555-532E-5AC084B4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93032-AD0A-893E-4F19-7E59E0D134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725A2-48BA-5902-7C25-089C64F71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3E558-DD7D-259E-0A79-B36333D9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56B9-0F0C-4115-A2AD-DA27B1E0EC2C}" type="datetimeFigureOut">
              <a:rPr lang="en-AU" smtClean="0"/>
              <a:t>9/05/2022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D8D25-5BCC-E42C-55FE-7C67D5083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BF136-210B-141B-E615-D98546CC9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14A-9517-4ACE-9497-464B01103B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957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910C-60FE-F65A-56F7-4BEDAF4D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A5D32-647C-A023-654F-C308B41F4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79301-AE68-B1F1-37C6-99BBBDB3C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4545FD-90FD-9F92-6AA8-C0AAFE2C5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AA115C-0A07-1223-3B1B-9EAD755C3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E2600-858B-F034-DCA3-1263FE89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56B9-0F0C-4115-A2AD-DA27B1E0EC2C}" type="datetimeFigureOut">
              <a:rPr lang="en-AU" smtClean="0"/>
              <a:t>9/05/2022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74ABDB-A2E4-68D0-90AF-091CD292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F0437-59E8-F6D7-B076-3B9BA047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14A-9517-4ACE-9497-464B01103B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86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83761-3E07-E70E-A671-DB024BF9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F41BB-650F-50A5-4E4F-9824A774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56B9-0F0C-4115-A2AD-DA27B1E0EC2C}" type="datetimeFigureOut">
              <a:rPr lang="en-AU" smtClean="0"/>
              <a:t>9/05/2022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674DB-CF35-2044-B5FD-2B5FC334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24D04-74D5-8F63-98A5-B780EB28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14A-9517-4ACE-9497-464B01103B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65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5CF04-F4A8-8F58-F494-04D17F77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56B9-0F0C-4115-A2AD-DA27B1E0EC2C}" type="datetimeFigureOut">
              <a:rPr lang="en-AU" smtClean="0"/>
              <a:t>9/05/2022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187BE-D9F0-3CF1-11E5-138D893C1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AB8CC-203C-8329-6AC1-6AFC7D50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14A-9517-4ACE-9497-464B01103B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083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84254-FBB9-91E3-7B10-D988EFEB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5E3AA-3AF2-C409-AB32-62717EF5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92CDA-C563-5F0F-361C-A53641DA5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F015-9F84-6B0A-10ED-74EF0018B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56B9-0F0C-4115-A2AD-DA27B1E0EC2C}" type="datetimeFigureOut">
              <a:rPr lang="en-AU" smtClean="0"/>
              <a:t>9/05/2022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C2753-3FAC-3BD4-9CD3-A6EBFDAE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57D90-93CE-ECCF-D0B5-56E69A7FF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14A-9517-4ACE-9497-464B01103B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878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D880-AC8C-30B7-2604-072C6233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B54DC4-3BDC-B65D-AFBF-F139C7202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817ED-7386-E8BA-C7BB-DE5E4B04B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3701F6-388F-7C2C-AA6F-0259AB7D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156B9-0F0C-4115-A2AD-DA27B1E0EC2C}" type="datetimeFigureOut">
              <a:rPr lang="en-AU" smtClean="0"/>
              <a:t>9/05/2022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7F74A-440C-BC3A-6619-1FA1791DC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778D3-D8D1-1525-D6EE-7658D60B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914A-9517-4ACE-9497-464B01103B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376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1DAD4-C426-09B1-5154-401C59AE7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5002D-5D44-E0E4-6F91-DBE0D1567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5DBB6-0B8B-E669-F141-F2AFB862F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156B9-0F0C-4115-A2AD-DA27B1E0EC2C}" type="datetimeFigureOut">
              <a:rPr lang="en-AU" smtClean="0"/>
              <a:t>9/05/2022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7B827-9A5D-5000-1DA3-FD210891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C87CD-89B3-3176-3A01-5D3EE27B9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914A-9517-4ACE-9497-464B01103B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90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ontent.jacplus.com.au/secure/ebooks/11184/1118489403/images/lightwindow/02-Source-02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ontent.jacplus.com.au/secure/ebooks/11184/1118489403/images/lightwindow/02-Source-02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!!BGRectangle">
            <a:extLst>
              <a:ext uri="{FF2B5EF4-FFF2-40B4-BE49-F238E27FC236}">
                <a16:creationId xmlns:a16="http://schemas.microsoft.com/office/drawing/2014/main" id="{F1611BA9-268A-49A6-84F8-FC9153668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Australian Made | Volvo Trucks">
            <a:extLst>
              <a:ext uri="{FF2B5EF4-FFF2-40B4-BE49-F238E27FC236}">
                <a16:creationId xmlns:a16="http://schemas.microsoft.com/office/drawing/2014/main" id="{6C14F42F-9061-CB73-20A7-89CA14563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C93E06-EBB3-7BCB-87C3-2EBAC53AB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8000">
                <a:solidFill>
                  <a:srgbClr val="FFFFFF"/>
                </a:solidFill>
              </a:rPr>
              <a:t>Australia: Food &amp; Fibre Production</a:t>
            </a:r>
          </a:p>
        </p:txBody>
      </p:sp>
      <p:sp>
        <p:nvSpPr>
          <p:cNvPr id="75" name="!!Line">
            <a:extLst>
              <a:ext uri="{FF2B5EF4-FFF2-40B4-BE49-F238E27FC236}">
                <a16:creationId xmlns:a16="http://schemas.microsoft.com/office/drawing/2014/main" id="{1825D5AF-D278-4D9A-A4F5-A1A1D350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6" y="2286000"/>
            <a:ext cx="27432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48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E2E0AFE-704B-4CB8-AB9D-D4472787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562D7-E56C-5A5B-4505-1AB9D698E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en-AU" sz="4000"/>
              <a:t>Think, Pair,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A3391-B9EE-F94D-3F49-A65F4EF2D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4911827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/>
              <a:t>What do you think are the top three FOOD &amp; FIBRE resources that Australia produces?</a:t>
            </a:r>
          </a:p>
          <a:p>
            <a:pPr marL="0" indent="0">
              <a:buNone/>
            </a:pPr>
            <a:r>
              <a:rPr lang="en-AU" sz="2400"/>
              <a:t>(Not including minerals, gas, timber, iron ore etc)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BCE18-6D3D-D4F5-94D2-BD366DD4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462" y="321176"/>
            <a:ext cx="2190287" cy="21902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100566-DE52-2F4C-6CA7-7116B1444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212" y="442858"/>
            <a:ext cx="2555747" cy="1947479"/>
          </a:xfrm>
          <a:prstGeom prst="rect">
            <a:avLst/>
          </a:prstGeom>
        </p:spPr>
      </p:pic>
      <p:pic>
        <p:nvPicPr>
          <p:cNvPr id="7170" name="Picture 2" descr="Australian Made Campaign strengthened with the launch of a new food  labelling regime">
            <a:extLst>
              <a:ext uri="{FF2B5EF4-FFF2-40B4-BE49-F238E27FC236}">
                <a16:creationId xmlns:a16="http://schemas.microsoft.com/office/drawing/2014/main" id="{C3F50DDF-7794-2232-FABE-8FA0CE32E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8732" y="2986244"/>
            <a:ext cx="5433229" cy="30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6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63B50-82F8-A83F-DE95-6AE28D88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AU" sz="3600" dirty="0">
                <a:solidFill>
                  <a:schemeClr val="bg1"/>
                </a:solidFill>
              </a:rPr>
              <a:t>Top 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2527-A7C0-A3FA-365F-54C0A937B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Cattle/beef ($9.485 billion)</a:t>
            </a:r>
            <a:endParaRPr lang="en-AU" sz="2000" dirty="0">
              <a:solidFill>
                <a:schemeClr val="bg1"/>
              </a:solidFill>
            </a:endParaRPr>
          </a:p>
          <a:p>
            <a:r>
              <a:rPr lang="en-AU" sz="2000" dirty="0">
                <a:solidFill>
                  <a:schemeClr val="bg1"/>
                </a:solidFill>
              </a:rPr>
              <a:t>Wool ($4.159 billion)</a:t>
            </a:r>
          </a:p>
          <a:p>
            <a:r>
              <a:rPr lang="en-AU" sz="2000" dirty="0">
                <a:solidFill>
                  <a:schemeClr val="bg1"/>
                </a:solidFill>
              </a:rPr>
              <a:t>Wheat ($3.676 billion)</a:t>
            </a:r>
          </a:p>
          <a:p>
            <a:pPr marL="0" indent="0">
              <a:buNone/>
            </a:pPr>
            <a:endParaRPr lang="en-AU" sz="2000" dirty="0">
              <a:solidFill>
                <a:schemeClr val="bg1"/>
              </a:solidFill>
            </a:endParaRPr>
          </a:p>
          <a:p>
            <a:endParaRPr lang="en-AU" sz="2000" dirty="0">
              <a:solidFill>
                <a:schemeClr val="bg1"/>
              </a:solidFill>
            </a:endParaRPr>
          </a:p>
        </p:txBody>
      </p:sp>
      <p:pic>
        <p:nvPicPr>
          <p:cNvPr id="4" name="Picture 3" descr="photo">
            <a:hlinkClick r:id="rId2"/>
            <a:extLst>
              <a:ext uri="{FF2B5EF4-FFF2-40B4-BE49-F238E27FC236}">
                <a16:creationId xmlns:a16="http://schemas.microsoft.com/office/drawing/2014/main" id="{6996034C-FB9F-6711-7523-94F5AFD17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0716" y="1100168"/>
            <a:ext cx="6596652" cy="4502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80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88B966-5D94-E88A-4629-267DD1C9F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AU" sz="3700"/>
              <a:t>Sheep &amp; Cattle Grazing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20246-D4CD-5AF7-962D-0AE364EF5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GB" sz="1700" dirty="0"/>
              <a:t>Australia’s 90 million sheep and 14 million cattle are found mainly in Queensland and New South Wales </a:t>
            </a:r>
          </a:p>
          <a:p>
            <a:r>
              <a:rPr lang="en-GB" sz="1700" dirty="0"/>
              <a:t>Requires semi-arid and desert grassland biomes </a:t>
            </a:r>
          </a:p>
          <a:p>
            <a:r>
              <a:rPr lang="en-GB" sz="1700" dirty="0"/>
              <a:t>Farms are large in scale, covering hundreds of square kilometres.</a:t>
            </a:r>
          </a:p>
          <a:p>
            <a:r>
              <a:rPr lang="en-GB" sz="1700" dirty="0"/>
              <a:t>Modern grazing farms have very few employees, and often use helicopters and motor vehicles for mustering</a:t>
            </a:r>
          </a:p>
          <a:p>
            <a:r>
              <a:rPr lang="en-GB" sz="1700" dirty="0"/>
              <a:t>Meat and wool products go to both local and overseas markets for high economic returns</a:t>
            </a:r>
            <a:endParaRPr lang="en-AU" sz="17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Mustering pilots in hot demand as live cattle exports boom - ABC News">
            <a:extLst>
              <a:ext uri="{FF2B5EF4-FFF2-40B4-BE49-F238E27FC236}">
                <a16:creationId xmlns:a16="http://schemas.microsoft.com/office/drawing/2014/main" id="{93DC7B0E-DA74-429F-B233-255A25A8E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5" r="8447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14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61A0-8581-DF99-5771-EACFC413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AU"/>
              <a:t>Wheat Farming</a:t>
            </a:r>
            <a:endParaRPr lang="en-AU" dirty="0"/>
          </a:p>
        </p:txBody>
      </p:sp>
      <p:pic>
        <p:nvPicPr>
          <p:cNvPr id="4" name="Picture 3" descr="photo">
            <a:hlinkClick r:id="rId2"/>
            <a:extLst>
              <a:ext uri="{FF2B5EF4-FFF2-40B4-BE49-F238E27FC236}">
                <a16:creationId xmlns:a16="http://schemas.microsoft.com/office/drawing/2014/main" id="{00789E8D-28B7-B877-B833-F0841EAE35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9" r="33401" b="-1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C749A-527C-2DFC-2CFC-DA7FBEAB9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n-GB" sz="1600" dirty="0"/>
              <a:t>About 25,000 wheat farms in Australia. Large scale - average size is 910 hectares (9km</a:t>
            </a:r>
            <a:r>
              <a:rPr lang="en-GB" sz="1600" baseline="30000" dirty="0"/>
              <a:t>2</a:t>
            </a:r>
            <a:r>
              <a:rPr lang="en-GB" sz="1600" dirty="0"/>
              <a:t>). </a:t>
            </a:r>
          </a:p>
          <a:p>
            <a:r>
              <a:rPr lang="en-GB" sz="1600" dirty="0"/>
              <a:t>Grassland, mallee or savanna biomes (cleared for planting crops.) Needs warm summers and cool winters, approximately 500 mm rain per year. </a:t>
            </a:r>
          </a:p>
          <a:p>
            <a:r>
              <a:rPr lang="en-GB" sz="1600" dirty="0"/>
              <a:t>Soils can be improved by fertilisers and crop yields increased by using disease-resistant, fast-growing seed varieties. </a:t>
            </a:r>
          </a:p>
          <a:p>
            <a:r>
              <a:rPr lang="en-GB" sz="1600" dirty="0"/>
              <a:t>Use large machinery for ploughing, planting and harvesting. </a:t>
            </a:r>
          </a:p>
          <a:p>
            <a:r>
              <a:rPr lang="en-GB" sz="1600"/>
              <a:t>Farm produce </a:t>
            </a:r>
            <a:r>
              <a:rPr lang="en-GB" sz="1600" dirty="0"/>
              <a:t>is sold to large corporations on local and international markets.</a:t>
            </a:r>
          </a:p>
          <a:p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6923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79432-DF47-7175-4571-2C143309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anchor="ctr">
            <a:normAutofit/>
          </a:bodyPr>
          <a:lstStyle/>
          <a:p>
            <a:r>
              <a:rPr lang="en-AU" sz="3600"/>
              <a:t>Intensive Farming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002F-49EC-8E95-995E-D6FFDABD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en-GB" sz="1800"/>
              <a:t>Intensive farms are close to urban centres. </a:t>
            </a:r>
          </a:p>
          <a:p>
            <a:r>
              <a:rPr lang="en-GB" sz="1800"/>
              <a:t>They produce things like milk, fruit, vegetables and flowers.</a:t>
            </a:r>
          </a:p>
          <a:p>
            <a:r>
              <a:rPr lang="en-GB" sz="1800"/>
              <a:t>These items are perishable, sometimes bulky, and expensive to transport </a:t>
            </a:r>
          </a:p>
          <a:p>
            <a:r>
              <a:rPr lang="en-GB" sz="1800"/>
              <a:t>This type of farming is capital and labour intensive because the cost of land near the city is high and many workers are required for harvesting.</a:t>
            </a:r>
            <a:endParaRPr lang="en-AU" sz="1800"/>
          </a:p>
        </p:txBody>
      </p:sp>
      <p:pic>
        <p:nvPicPr>
          <p:cNvPr id="11266" name="Picture 2" descr="Adelaide Plains growers in line for NAIS connection | Good Fruit &amp;  Vegetables | Australia">
            <a:extLst>
              <a:ext uri="{FF2B5EF4-FFF2-40B4-BE49-F238E27FC236}">
                <a16:creationId xmlns:a16="http://schemas.microsoft.com/office/drawing/2014/main" id="{50CF2153-FDD4-46E9-5C18-868D2C4A75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" r="1902" b="1"/>
          <a:stretch/>
        </p:blipFill>
        <p:spPr bwMode="auto">
          <a:xfrm>
            <a:off x="6788383" y="613148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orthern Adelaide Plains">
            <a:extLst>
              <a:ext uri="{FF2B5EF4-FFF2-40B4-BE49-F238E27FC236}">
                <a16:creationId xmlns:a16="http://schemas.microsoft.com/office/drawing/2014/main" id="{805BFEF4-47A5-81A4-9512-8F24FEB2C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9" r="22068" b="3"/>
          <a:stretch/>
        </p:blipFill>
        <p:spPr bwMode="auto">
          <a:xfrm>
            <a:off x="6788383" y="3528753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06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63C4E-9ACE-6DDA-D058-31B96E54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AU" sz="5400"/>
              <a:t>Plantation Farming</a:t>
            </a:r>
          </a:p>
        </p:txBody>
      </p:sp>
      <p:pic>
        <p:nvPicPr>
          <p:cNvPr id="10244" name="Picture 4" descr="Home | Tropicana Banana">
            <a:extLst>
              <a:ext uri="{FF2B5EF4-FFF2-40B4-BE49-F238E27FC236}">
                <a16:creationId xmlns:a16="http://schemas.microsoft.com/office/drawing/2014/main" id="{3DD1B181-6732-8DB2-6836-8E0B22429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r="17838"/>
          <a:stretch/>
        </p:blipFill>
        <p:spPr bwMode="auto"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6" name="Picture 6" descr="Banana Plantations | 3 Sustainable Practices">
            <a:extLst>
              <a:ext uri="{FF2B5EF4-FFF2-40B4-BE49-F238E27FC236}">
                <a16:creationId xmlns:a16="http://schemas.microsoft.com/office/drawing/2014/main" id="{EAFF210F-1CCF-6C43-F9F4-9FB6A7F66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4731"/>
          <a:stretch/>
        </p:blipFill>
        <p:spPr bwMode="auto"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7C645-5C24-B830-F7EC-C1859F000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AU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Plantations produce a wide range of produce such as coffee, sugar cane, cocoa, bananas, rubber, tobacco and palm oil</a:t>
            </a:r>
          </a:p>
          <a:p>
            <a:r>
              <a:rPr lang="en-AU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type of crop grows mainly in tropical biomes with high rainfall &amp; warm temperatures. </a:t>
            </a:r>
          </a:p>
          <a:p>
            <a:r>
              <a:rPr lang="en-AU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Requires large-scale clearing to allow for farming</a:t>
            </a:r>
          </a:p>
          <a:p>
            <a:r>
              <a:rPr lang="en-AU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Farm sizes can be 50 hectares or more in size. Many are family owned</a:t>
            </a:r>
          </a:p>
          <a:p>
            <a:r>
              <a:rPr lang="en-AU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Cash returns are high, and markets are both local and global</a:t>
            </a:r>
            <a:endParaRPr lang="en-AU" sz="2000">
              <a:effectLst/>
              <a:latin typeface="Calibri" panose="020F050202020403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911615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354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Australia: Food &amp; Fibre Production</vt:lpstr>
      <vt:lpstr>Think, Pair, Share</vt:lpstr>
      <vt:lpstr>Top 3</vt:lpstr>
      <vt:lpstr>Sheep &amp; Cattle Grazing</vt:lpstr>
      <vt:lpstr>Wheat Farming</vt:lpstr>
      <vt:lpstr>Intensive Farming</vt:lpstr>
      <vt:lpstr>Plantation Farming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Australia: Food &amp; Fibre Production</dc:title>
  <dc:creator>Sarah Burney</dc:creator>
  <cp:lastModifiedBy>Sarah Burney</cp:lastModifiedBy>
  <cp:revision>1</cp:revision>
  <dcterms:created xsi:type="dcterms:W3CDTF">2022-05-09T03:02:09Z</dcterms:created>
  <dcterms:modified xsi:type="dcterms:W3CDTF">2022-05-09T03:16:20Z</dcterms:modified>
</cp:coreProperties>
</file>