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7" r:id="rId4"/>
    <p:sldId id="258" r:id="rId5"/>
    <p:sldId id="259" r:id="rId6"/>
    <p:sldId id="260" r:id="rId7"/>
    <p:sldId id="261" r:id="rId8"/>
    <p:sldId id="262" r:id="rId9"/>
    <p:sldId id="264" r:id="rId10"/>
    <p:sldId id="265" r:id="rId11"/>
    <p:sldId id="263"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DFF82-A389-4CAB-98E3-60175B823A62}" v="2" dt="2022-05-25T15:03:20.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urney" userId="3ff1fe9c-ec4d-4417-af83-dbc6e1aa8c41" providerId="ADAL" clId="{174DFF82-A389-4CAB-98E3-60175B823A62}"/>
    <pc:docChg chg="custSel addSld delSld modSld sldOrd">
      <pc:chgData name="Sarah Burney" userId="3ff1fe9c-ec4d-4417-af83-dbc6e1aa8c41" providerId="ADAL" clId="{174DFF82-A389-4CAB-98E3-60175B823A62}" dt="2022-05-25T15:03:41.464" v="117" actId="1076"/>
      <pc:docMkLst>
        <pc:docMk/>
      </pc:docMkLst>
      <pc:sldChg chg="modSp mod">
        <pc:chgData name="Sarah Burney" userId="3ff1fe9c-ec4d-4417-af83-dbc6e1aa8c41" providerId="ADAL" clId="{174DFF82-A389-4CAB-98E3-60175B823A62}" dt="2022-05-25T14:41:13.828" v="66" actId="20577"/>
        <pc:sldMkLst>
          <pc:docMk/>
          <pc:sldMk cId="776440919" sldId="263"/>
        </pc:sldMkLst>
        <pc:spChg chg="mod">
          <ac:chgData name="Sarah Burney" userId="3ff1fe9c-ec4d-4417-af83-dbc6e1aa8c41" providerId="ADAL" clId="{174DFF82-A389-4CAB-98E3-60175B823A62}" dt="2022-05-25T14:41:13.828" v="66" actId="20577"/>
          <ac:spMkLst>
            <pc:docMk/>
            <pc:sldMk cId="776440919" sldId="263"/>
            <ac:spMk id="3" creationId="{1D67F187-4448-BDE8-8333-343356B7708D}"/>
          </ac:spMkLst>
        </pc:spChg>
      </pc:sldChg>
      <pc:sldChg chg="modSp mod ord">
        <pc:chgData name="Sarah Burney" userId="3ff1fe9c-ec4d-4417-af83-dbc6e1aa8c41" providerId="ADAL" clId="{174DFF82-A389-4CAB-98E3-60175B823A62}" dt="2022-05-25T14:41:52.757" v="106" actId="6549"/>
        <pc:sldMkLst>
          <pc:docMk/>
          <pc:sldMk cId="3428246643" sldId="266"/>
        </pc:sldMkLst>
        <pc:spChg chg="mod">
          <ac:chgData name="Sarah Burney" userId="3ff1fe9c-ec4d-4417-af83-dbc6e1aa8c41" providerId="ADAL" clId="{174DFF82-A389-4CAB-98E3-60175B823A62}" dt="2022-05-25T14:41:52.757" v="106" actId="6549"/>
          <ac:spMkLst>
            <pc:docMk/>
            <pc:sldMk cId="3428246643" sldId="266"/>
            <ac:spMk id="3" creationId="{57F39C96-431D-4A61-7B39-2F176BA5914F}"/>
          </ac:spMkLst>
        </pc:spChg>
      </pc:sldChg>
      <pc:sldChg chg="addSp delSp modSp new mod modAnim">
        <pc:chgData name="Sarah Burney" userId="3ff1fe9c-ec4d-4417-af83-dbc6e1aa8c41" providerId="ADAL" clId="{174DFF82-A389-4CAB-98E3-60175B823A62}" dt="2022-05-25T15:03:41.464" v="117" actId="1076"/>
        <pc:sldMkLst>
          <pc:docMk/>
          <pc:sldMk cId="3139071805" sldId="267"/>
        </pc:sldMkLst>
        <pc:spChg chg="del">
          <ac:chgData name="Sarah Burney" userId="3ff1fe9c-ec4d-4417-af83-dbc6e1aa8c41" providerId="ADAL" clId="{174DFF82-A389-4CAB-98E3-60175B823A62}" dt="2022-05-25T15:02:21.946" v="109" actId="478"/>
          <ac:spMkLst>
            <pc:docMk/>
            <pc:sldMk cId="3139071805" sldId="267"/>
            <ac:spMk id="2" creationId="{246375AD-EDB3-4216-6CEF-2C079D89B583}"/>
          </ac:spMkLst>
        </pc:spChg>
        <pc:spChg chg="del">
          <ac:chgData name="Sarah Burney" userId="3ff1fe9c-ec4d-4417-af83-dbc6e1aa8c41" providerId="ADAL" clId="{174DFF82-A389-4CAB-98E3-60175B823A62}" dt="2022-05-25T14:54:31.325" v="108"/>
          <ac:spMkLst>
            <pc:docMk/>
            <pc:sldMk cId="3139071805" sldId="267"/>
            <ac:spMk id="3" creationId="{A59FB37D-BC6D-977D-B8D4-0AF4F54B675E}"/>
          </ac:spMkLst>
        </pc:spChg>
        <pc:picChg chg="add mod">
          <ac:chgData name="Sarah Burney" userId="3ff1fe9c-ec4d-4417-af83-dbc6e1aa8c41" providerId="ADAL" clId="{174DFF82-A389-4CAB-98E3-60175B823A62}" dt="2022-05-25T15:03:41.464" v="117" actId="1076"/>
          <ac:picMkLst>
            <pc:docMk/>
            <pc:sldMk cId="3139071805" sldId="267"/>
            <ac:picMk id="4" creationId="{A14518B7-B159-21A8-90D6-33E94B32629A}"/>
          </ac:picMkLst>
        </pc:picChg>
      </pc:sldChg>
      <pc:sldChg chg="addSp delSp modSp new del mod delAnim modAnim">
        <pc:chgData name="Sarah Burney" userId="3ff1fe9c-ec4d-4417-af83-dbc6e1aa8c41" providerId="ADAL" clId="{174DFF82-A389-4CAB-98E3-60175B823A62}" dt="2022-05-25T15:03:30.750" v="113" actId="2696"/>
        <pc:sldMkLst>
          <pc:docMk/>
          <pc:sldMk cId="820661154" sldId="268"/>
        </pc:sldMkLst>
        <pc:spChg chg="del">
          <ac:chgData name="Sarah Burney" userId="3ff1fe9c-ec4d-4417-af83-dbc6e1aa8c41" providerId="ADAL" clId="{174DFF82-A389-4CAB-98E3-60175B823A62}" dt="2022-05-25T15:03:20.384" v="111"/>
          <ac:spMkLst>
            <pc:docMk/>
            <pc:sldMk cId="820661154" sldId="268"/>
            <ac:spMk id="3" creationId="{481B8DCD-6E62-D16F-FF1C-3BF73F24987D}"/>
          </ac:spMkLst>
        </pc:spChg>
        <pc:spChg chg="add mod">
          <ac:chgData name="Sarah Burney" userId="3ff1fe9c-ec4d-4417-af83-dbc6e1aa8c41" providerId="ADAL" clId="{174DFF82-A389-4CAB-98E3-60175B823A62}" dt="2022-05-25T15:03:24.927" v="112" actId="478"/>
          <ac:spMkLst>
            <pc:docMk/>
            <pc:sldMk cId="820661154" sldId="268"/>
            <ac:spMk id="6" creationId="{2F75A149-D7BB-0EBA-4FBE-A8D61CA894CB}"/>
          </ac:spMkLst>
        </pc:spChg>
        <pc:picChg chg="add del mod">
          <ac:chgData name="Sarah Burney" userId="3ff1fe9c-ec4d-4417-af83-dbc6e1aa8c41" providerId="ADAL" clId="{174DFF82-A389-4CAB-98E3-60175B823A62}" dt="2022-05-25T15:03:24.927" v="112" actId="478"/>
          <ac:picMkLst>
            <pc:docMk/>
            <pc:sldMk cId="820661154" sldId="268"/>
            <ac:picMk id="4" creationId="{61E1CCF4-EA37-FD2E-3FB0-02C3FC4F702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5/26/2022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864330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5/26/2022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38053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5/26/2022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76147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5/26/2022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14504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5/26/2022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97777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5/26/2022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25731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5/26/2022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14555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5/26/2022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54025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5/26/2022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28637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5/26/2022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00461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5/26/2022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27899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5/26/2022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79183160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nVl17JLn_u0?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Video 3">
            <a:extLst>
              <a:ext uri="{FF2B5EF4-FFF2-40B4-BE49-F238E27FC236}">
                <a16:creationId xmlns:a16="http://schemas.microsoft.com/office/drawing/2014/main" id="{0BFEA22F-9F99-CF85-BB85-9F2D5F6EBF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948AEA76-67F2-4344-A189-9BFFE0076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0186" y="-570186"/>
            <a:ext cx="6858000" cy="7998371"/>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992FF-A7FA-C801-1E4E-14E8BD47926E}"/>
              </a:ext>
            </a:extLst>
          </p:cNvPr>
          <p:cNvSpPr>
            <a:spLocks noGrp="1"/>
          </p:cNvSpPr>
          <p:nvPr>
            <p:ph type="ctrTitle"/>
          </p:nvPr>
        </p:nvSpPr>
        <p:spPr>
          <a:xfrm>
            <a:off x="71072" y="799521"/>
            <a:ext cx="11108672" cy="2179601"/>
          </a:xfrm>
        </p:spPr>
        <p:txBody>
          <a:bodyPr>
            <a:normAutofit/>
          </a:bodyPr>
          <a:lstStyle/>
          <a:p>
            <a:r>
              <a:rPr lang="en-AU" sz="4400" dirty="0">
                <a:solidFill>
                  <a:srgbClr val="FFFFFF"/>
                </a:solidFill>
              </a:rPr>
              <a:t>Biomass and Biopower</a:t>
            </a:r>
          </a:p>
        </p:txBody>
      </p:sp>
      <p:sp>
        <p:nvSpPr>
          <p:cNvPr id="13" name="Freeform: Shape 12">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5350" y="-785349"/>
            <a:ext cx="744976"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16"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7"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8"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23" name="Freeform: Shape 22">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6006"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5" name="Group 24">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6" name="Freeform: Shape 25">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0777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4C3822E-4332-7160-1CA8-5CFCF74E83F6}"/>
              </a:ext>
            </a:extLst>
          </p:cNvPr>
          <p:cNvSpPr>
            <a:spLocks noGrp="1"/>
          </p:cNvSpPr>
          <p:nvPr>
            <p:ph type="title"/>
          </p:nvPr>
        </p:nvSpPr>
        <p:spPr>
          <a:xfrm>
            <a:off x="525717" y="787068"/>
            <a:ext cx="5566263" cy="1455091"/>
          </a:xfrm>
        </p:spPr>
        <p:txBody>
          <a:bodyPr>
            <a:normAutofit/>
          </a:bodyPr>
          <a:lstStyle/>
          <a:p>
            <a:r>
              <a:rPr lang="en-AU" dirty="0"/>
              <a:t>Biopower: Challenges and Drawbacks</a:t>
            </a:r>
          </a:p>
        </p:txBody>
      </p:sp>
      <p:sp>
        <p:nvSpPr>
          <p:cNvPr id="73" name="Freeform: Shape 72">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76"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77"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78"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9"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0"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1"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DD7E654C-215C-FE3E-5A40-3479CCB841E0}"/>
              </a:ext>
            </a:extLst>
          </p:cNvPr>
          <p:cNvSpPr>
            <a:spLocks noGrp="1"/>
          </p:cNvSpPr>
          <p:nvPr>
            <p:ph idx="1"/>
          </p:nvPr>
        </p:nvSpPr>
        <p:spPr>
          <a:xfrm>
            <a:off x="525717" y="2796427"/>
            <a:ext cx="5566263" cy="3274503"/>
          </a:xfrm>
        </p:spPr>
        <p:txBody>
          <a:bodyPr>
            <a:normAutofit/>
          </a:bodyPr>
          <a:lstStyle/>
          <a:p>
            <a:pPr marL="342900" indent="-342900">
              <a:lnSpc>
                <a:spcPct val="100000"/>
              </a:lnSpc>
              <a:buFont typeface="Arial" panose="020B0604020202020204" pitchFamily="34" charset="0"/>
              <a:buChar char="•"/>
            </a:pPr>
            <a:r>
              <a:rPr lang="en-GB" sz="1600" b="1"/>
              <a:t>Some environmental impact: </a:t>
            </a:r>
            <a:r>
              <a:rPr lang="en-GB" sz="1600"/>
              <a:t>clearing waste organic matter can deplete nutrients from soil and contribute to loss of biodiversity. Biopower processing &amp; storing plants often require a lot of space. </a:t>
            </a:r>
          </a:p>
          <a:p>
            <a:pPr marL="342900" indent="-342900">
              <a:lnSpc>
                <a:spcPct val="100000"/>
              </a:lnSpc>
              <a:buFont typeface="Arial" panose="020B0604020202020204" pitchFamily="34" charset="0"/>
              <a:buChar char="•"/>
            </a:pPr>
            <a:r>
              <a:rPr lang="en-GB" sz="1600" b="1"/>
              <a:t>Regulation: </a:t>
            </a:r>
            <a:r>
              <a:rPr lang="en-GB" sz="1600"/>
              <a:t>As biomass fuels are a fairly new technology, many countries do not regulate or control how it is produced. There are often no penalties for using unethical or unsafe practices. </a:t>
            </a:r>
          </a:p>
          <a:p>
            <a:pPr marL="342900" indent="-342900">
              <a:lnSpc>
                <a:spcPct val="100000"/>
              </a:lnSpc>
              <a:buFont typeface="Arial" panose="020B0604020202020204" pitchFamily="34" charset="0"/>
              <a:buChar char="•"/>
            </a:pPr>
            <a:r>
              <a:rPr lang="en-GB" sz="1600" b="1"/>
              <a:t>Not as efficient: </a:t>
            </a:r>
            <a:r>
              <a:rPr lang="en-GB" sz="1600"/>
              <a:t>Some biofuels (e.g. ethanol) are relatively inefficient compared to petrol and may need to be fortified with fossil fuels to increase its efficiency.</a:t>
            </a:r>
          </a:p>
          <a:p>
            <a:pPr>
              <a:lnSpc>
                <a:spcPct val="100000"/>
              </a:lnSpc>
            </a:pPr>
            <a:endParaRPr lang="en-AU" sz="1600"/>
          </a:p>
        </p:txBody>
      </p:sp>
      <p:pic>
        <p:nvPicPr>
          <p:cNvPr id="7170" name="Picture 2" descr="Biomass to Energy solutions for high-efficient and sustainable power  generation">
            <a:extLst>
              <a:ext uri="{FF2B5EF4-FFF2-40B4-BE49-F238E27FC236}">
                <a16:creationId xmlns:a16="http://schemas.microsoft.com/office/drawing/2014/main" id="{9FE1B8E1-8A87-6AD5-98D6-1E1D5907E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96" r="21773"/>
          <a:stretch/>
        </p:blipFill>
        <p:spPr bwMode="auto">
          <a:xfrm>
            <a:off x="6531789" y="10"/>
            <a:ext cx="5660211" cy="6857990"/>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5" name="Group 84">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86" name="Freeform: Shape 85">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7" name="Freeform: Shape 86">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8" name="Freeform: Shape 87">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9"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90"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1"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5717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22DCA07-CF60-2B0A-05A3-CE8584154B41}"/>
              </a:ext>
            </a:extLst>
          </p:cNvPr>
          <p:cNvSpPr>
            <a:spLocks noGrp="1"/>
          </p:cNvSpPr>
          <p:nvPr>
            <p:ph type="title"/>
          </p:nvPr>
        </p:nvSpPr>
        <p:spPr>
          <a:xfrm>
            <a:off x="525718" y="1114691"/>
            <a:ext cx="5512288" cy="1880555"/>
          </a:xfrm>
        </p:spPr>
        <p:txBody>
          <a:bodyPr anchor="t">
            <a:normAutofit/>
          </a:bodyPr>
          <a:lstStyle/>
          <a:p>
            <a:r>
              <a:rPr lang="en-AU" dirty="0"/>
              <a:t>Biopower: Benefits</a:t>
            </a:r>
          </a:p>
        </p:txBody>
      </p:sp>
      <p:sp>
        <p:nvSpPr>
          <p:cNvPr id="37" name="Freeform: Shape 36">
            <a:extLst>
              <a:ext uri="{FF2B5EF4-FFF2-40B4-BE49-F238E27FC236}">
                <a16:creationId xmlns:a16="http://schemas.microsoft.com/office/drawing/2014/main" id="{E9BFB270-A887-4B62-B243-50F92509A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9"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40"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1"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2"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3"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5"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Picture 3">
            <a:extLst>
              <a:ext uri="{FF2B5EF4-FFF2-40B4-BE49-F238E27FC236}">
                <a16:creationId xmlns:a16="http://schemas.microsoft.com/office/drawing/2014/main" id="{CF12136C-2967-606A-FBD6-377AF0239EDC}"/>
              </a:ext>
            </a:extLst>
          </p:cNvPr>
          <p:cNvPicPr>
            <a:picLocks noChangeAspect="1"/>
          </p:cNvPicPr>
          <p:nvPr/>
        </p:nvPicPr>
        <p:blipFill rotWithShape="1">
          <a:blip r:embed="rId2"/>
          <a:srcRect t="6584" r="2" b="5486"/>
          <a:stretch/>
        </p:blipFill>
        <p:spPr>
          <a:xfrm>
            <a:off x="525718" y="3282043"/>
            <a:ext cx="5512288" cy="2980932"/>
          </a:xfrm>
          <a:prstGeom prst="rect">
            <a:avLst/>
          </a:prstGeom>
        </p:spPr>
      </p:pic>
      <p:sp>
        <p:nvSpPr>
          <p:cNvPr id="3" name="Content Placeholder 2">
            <a:extLst>
              <a:ext uri="{FF2B5EF4-FFF2-40B4-BE49-F238E27FC236}">
                <a16:creationId xmlns:a16="http://schemas.microsoft.com/office/drawing/2014/main" id="{1D67F187-4448-BDE8-8333-343356B7708D}"/>
              </a:ext>
            </a:extLst>
          </p:cNvPr>
          <p:cNvSpPr>
            <a:spLocks noGrp="1"/>
          </p:cNvSpPr>
          <p:nvPr>
            <p:ph idx="1"/>
          </p:nvPr>
        </p:nvSpPr>
        <p:spPr>
          <a:xfrm>
            <a:off x="6444040" y="1114691"/>
            <a:ext cx="4159233" cy="5145901"/>
          </a:xfrm>
        </p:spPr>
        <p:txBody>
          <a:bodyPr>
            <a:normAutofit/>
          </a:bodyPr>
          <a:lstStyle/>
          <a:p>
            <a:pPr marL="342900" indent="-342900">
              <a:lnSpc>
                <a:spcPct val="100000"/>
              </a:lnSpc>
              <a:buFont typeface="Arial" panose="020B0604020202020204" pitchFamily="34" charset="0"/>
              <a:buChar char="•"/>
            </a:pPr>
            <a:r>
              <a:rPr lang="en-AU" sz="1800" b="1" dirty="0"/>
              <a:t>Renewable: </a:t>
            </a:r>
            <a:r>
              <a:rPr lang="en-AU" sz="1800" dirty="0"/>
              <a:t>the type of products used to create biofuels can be regrown within a few years (unlike fossil fuels which take millennia to form)</a:t>
            </a:r>
          </a:p>
          <a:p>
            <a:pPr marL="342900" indent="-342900">
              <a:lnSpc>
                <a:spcPct val="100000"/>
              </a:lnSpc>
              <a:buFont typeface="Arial" panose="020B0604020202020204" pitchFamily="34" charset="0"/>
              <a:buChar char="•"/>
            </a:pPr>
            <a:r>
              <a:rPr lang="en-GB" sz="1800" b="1" dirty="0"/>
              <a:t>Prevents landfill: </a:t>
            </a:r>
            <a:r>
              <a:rPr lang="en-GB" sz="1800" dirty="0"/>
              <a:t>By using waste material for fuel, we prevent it from burdening our landfills or being left to decay. </a:t>
            </a:r>
          </a:p>
          <a:p>
            <a:pPr marL="342900" indent="-342900">
              <a:lnSpc>
                <a:spcPct val="100000"/>
              </a:lnSpc>
              <a:buFont typeface="Arial" panose="020B0604020202020204" pitchFamily="34" charset="0"/>
              <a:buChar char="•"/>
            </a:pPr>
            <a:r>
              <a:rPr lang="en-GB" sz="1800" b="1" dirty="0"/>
              <a:t>Carbon neutral: </a:t>
            </a:r>
            <a:r>
              <a:rPr lang="en-GB" sz="1800" dirty="0"/>
              <a:t>Biopower reduces CO</a:t>
            </a:r>
            <a:r>
              <a:rPr lang="en-GB" sz="1800" baseline="30000" dirty="0"/>
              <a:t>2</a:t>
            </a:r>
            <a:r>
              <a:rPr lang="en-GB" sz="1800" dirty="0"/>
              <a:t> emissions by 15 million tons a year. Biomass fuels only release the same amount of carbon into the atmosphere as was absorbed by plants in the course of their life cycle.</a:t>
            </a:r>
            <a:endParaRPr lang="en-AU" sz="1800" dirty="0"/>
          </a:p>
        </p:txBody>
      </p:sp>
      <p:sp>
        <p:nvSpPr>
          <p:cNvPr id="47" name="Freeform: Shape 46">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915833"/>
            <a:ext cx="2438970" cy="94216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9" name="Group 48">
            <a:extLst>
              <a:ext uri="{FF2B5EF4-FFF2-40B4-BE49-F238E27FC236}">
                <a16:creationId xmlns:a16="http://schemas.microsoft.com/office/drawing/2014/main" id="{3B108AF4-088E-4064-B983-46D04AE2E2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9771377" y="5278254"/>
            <a:ext cx="623078" cy="1834221"/>
            <a:chOff x="10948005" y="3272152"/>
            <a:chExt cx="623078" cy="1834221"/>
          </a:xfrm>
          <a:solidFill>
            <a:schemeClr val="accent1">
              <a:lumMod val="60000"/>
              <a:lumOff val="40000"/>
            </a:schemeClr>
          </a:solidFill>
        </p:grpSpPr>
        <p:sp>
          <p:nvSpPr>
            <p:cNvPr id="50" name="Freeform: Shape 49">
              <a:extLst>
                <a:ext uri="{FF2B5EF4-FFF2-40B4-BE49-F238E27FC236}">
                  <a16:creationId xmlns:a16="http://schemas.microsoft.com/office/drawing/2014/main" id="{B0072F45-87A5-41AF-8A5F-AA1169606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Freeform: Shape 50">
              <a:extLst>
                <a:ext uri="{FF2B5EF4-FFF2-40B4-BE49-F238E27FC236}">
                  <a16:creationId xmlns:a16="http://schemas.microsoft.com/office/drawing/2014/main" id="{39543D5C-6314-4A56-96D8-66138F7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Freeform: Shape 51">
              <a:extLst>
                <a:ext uri="{FF2B5EF4-FFF2-40B4-BE49-F238E27FC236}">
                  <a16:creationId xmlns:a16="http://schemas.microsoft.com/office/drawing/2014/main" id="{43B17B08-2B11-4A2F-9E2C-DE23C7250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8962" y="5013367"/>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3" name="Graphic 12">
              <a:extLst>
                <a:ext uri="{FF2B5EF4-FFF2-40B4-BE49-F238E27FC236}">
                  <a16:creationId xmlns:a16="http://schemas.microsoft.com/office/drawing/2014/main" id="{1C07DBD2-276A-4A72-BF25-6FB2FCD05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C354B108-DB71-4484-8743-68C8D5030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574" y="4484929"/>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Graphic 15">
              <a:extLst>
                <a:ext uri="{FF2B5EF4-FFF2-40B4-BE49-F238E27FC236}">
                  <a16:creationId xmlns:a16="http://schemas.microsoft.com/office/drawing/2014/main" id="{C50B8508-ED23-4F52-B6D0-18C4EFC54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7C296D5-FE18-49F2-BECF-3BBFD7834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8165" y="4772395"/>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644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9336E78B-1A6F-3B81-9CED-48ED8B16822D}"/>
              </a:ext>
            </a:extLst>
          </p:cNvPr>
          <p:cNvSpPr>
            <a:spLocks noGrp="1"/>
          </p:cNvSpPr>
          <p:nvPr>
            <p:ph type="title"/>
          </p:nvPr>
        </p:nvSpPr>
        <p:spPr>
          <a:xfrm>
            <a:off x="525718" y="775403"/>
            <a:ext cx="5512288" cy="1835608"/>
          </a:xfrm>
        </p:spPr>
        <p:txBody>
          <a:bodyPr anchor="t">
            <a:normAutofit/>
          </a:bodyPr>
          <a:lstStyle/>
          <a:p>
            <a:r>
              <a:rPr lang="en-AU" dirty="0"/>
              <a:t>Biopower: Benefits</a:t>
            </a:r>
          </a:p>
        </p:txBody>
      </p:sp>
      <p:grpSp>
        <p:nvGrpSpPr>
          <p:cNvPr id="6149"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74"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150"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151"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7"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152"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153"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6146" name="Picture 2" descr="Biomass: Renewable Energy Source – Mother Earth News">
            <a:extLst>
              <a:ext uri="{FF2B5EF4-FFF2-40B4-BE49-F238E27FC236}">
                <a16:creationId xmlns:a16="http://schemas.microsoft.com/office/drawing/2014/main" id="{90BE9EE3-DA6A-2E60-B623-7379090F11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2982" y="2851111"/>
            <a:ext cx="4549152" cy="34118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F39C96-431D-4A61-7B39-2F176BA5914F}"/>
              </a:ext>
            </a:extLst>
          </p:cNvPr>
          <p:cNvSpPr>
            <a:spLocks noGrp="1"/>
          </p:cNvSpPr>
          <p:nvPr>
            <p:ph idx="1"/>
          </p:nvPr>
        </p:nvSpPr>
        <p:spPr>
          <a:xfrm>
            <a:off x="6444040" y="1114691"/>
            <a:ext cx="4159233" cy="5144455"/>
          </a:xfrm>
        </p:spPr>
        <p:txBody>
          <a:bodyPr>
            <a:normAutofit fontScale="92500"/>
          </a:bodyPr>
          <a:lstStyle/>
          <a:p>
            <a:pPr marL="342900" indent="-342900">
              <a:lnSpc>
                <a:spcPct val="100000"/>
              </a:lnSpc>
              <a:buFont typeface="Arial" panose="020B0604020202020204" pitchFamily="34" charset="0"/>
              <a:buChar char="•"/>
            </a:pPr>
            <a:r>
              <a:rPr lang="en-GB" sz="1800" b="1" dirty="0"/>
              <a:t>Reduces reliance on fossil fuels: </a:t>
            </a:r>
            <a:r>
              <a:rPr lang="en-GB" sz="1800" dirty="0"/>
              <a:t>Not only is there is a limited supply of fossil fuels, but they release large amounts of carbon dioxide into the atmosphere and their removal, transportation and production pollutes the environment.</a:t>
            </a:r>
          </a:p>
          <a:p>
            <a:pPr marL="342900" indent="-342900">
              <a:lnSpc>
                <a:spcPct val="100000"/>
              </a:lnSpc>
              <a:buFont typeface="Arial" panose="020B0604020202020204" pitchFamily="34" charset="0"/>
              <a:buChar char="•"/>
            </a:pPr>
            <a:r>
              <a:rPr lang="en-GB" sz="1800" b="1" dirty="0"/>
              <a:t>No need for land clearing: </a:t>
            </a:r>
            <a:r>
              <a:rPr lang="en-GB" sz="1800" dirty="0"/>
              <a:t>It is not CURRENTLY economically viable to clear forests to create biofuel. </a:t>
            </a:r>
            <a:r>
              <a:rPr lang="en-GB" sz="1800"/>
              <a:t>This </a:t>
            </a:r>
            <a:r>
              <a:rPr lang="en-GB" sz="1800" dirty="0"/>
              <a:t>may change if demand increases due to depleted fossil fuels.</a:t>
            </a:r>
          </a:p>
          <a:p>
            <a:pPr marL="342900" indent="-342900">
              <a:lnSpc>
                <a:spcPct val="100000"/>
              </a:lnSpc>
              <a:buFont typeface="Arial" panose="020B0604020202020204" pitchFamily="34" charset="0"/>
              <a:buChar char="•"/>
            </a:pPr>
            <a:r>
              <a:rPr lang="en-GB" sz="1800" b="1" dirty="0"/>
              <a:t>Reliable: </a:t>
            </a:r>
            <a:r>
              <a:rPr lang="en-GB" sz="1800" dirty="0"/>
              <a:t>unlike solar or wind power which can change depending on the season, waste is consistently being produced. As long as there is garbage and sewage, there is biomass.</a:t>
            </a:r>
          </a:p>
        </p:txBody>
      </p:sp>
      <p:sp>
        <p:nvSpPr>
          <p:cNvPr id="6154" name="Freeform: Shape 80">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6006"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155" name="Group 82">
            <a:extLst>
              <a:ext uri="{FF2B5EF4-FFF2-40B4-BE49-F238E27FC236}">
                <a16:creationId xmlns:a16="http://schemas.microsoft.com/office/drawing/2014/main" id="{A6DA475A-533E-4A16-A83E-0171FFB6D8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0732601" y="5351135"/>
            <a:ext cx="886141" cy="802496"/>
            <a:chOff x="10948005" y="3272152"/>
            <a:chExt cx="868640" cy="786648"/>
          </a:xfrm>
          <a:solidFill>
            <a:schemeClr val="accent1"/>
          </a:solidFill>
        </p:grpSpPr>
        <p:sp>
          <p:nvSpPr>
            <p:cNvPr id="84" name="Freeform: Shape 83">
              <a:extLst>
                <a:ext uri="{FF2B5EF4-FFF2-40B4-BE49-F238E27FC236}">
                  <a16:creationId xmlns:a16="http://schemas.microsoft.com/office/drawing/2014/main" id="{9EB076CD-5E1A-4B4E-8434-EB36C96CD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156" name="Freeform: Shape 84">
              <a:extLst>
                <a:ext uri="{FF2B5EF4-FFF2-40B4-BE49-F238E27FC236}">
                  <a16:creationId xmlns:a16="http://schemas.microsoft.com/office/drawing/2014/main" id="{F6EB8026-10C9-4869-9F11-AD4C064F9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157" name="Freeform: Shape 85">
              <a:extLst>
                <a:ext uri="{FF2B5EF4-FFF2-40B4-BE49-F238E27FC236}">
                  <a16:creationId xmlns:a16="http://schemas.microsoft.com/office/drawing/2014/main" id="{C49D45E4-020D-4F13-BA0F-A5307EA2A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158" name="Graphic 12">
              <a:extLst>
                <a:ext uri="{FF2B5EF4-FFF2-40B4-BE49-F238E27FC236}">
                  <a16:creationId xmlns:a16="http://schemas.microsoft.com/office/drawing/2014/main" id="{9C88C3FA-F709-4D00-9E6D-882DB1E28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159" name="Graphic 15">
              <a:extLst>
                <a:ext uri="{FF2B5EF4-FFF2-40B4-BE49-F238E27FC236}">
                  <a16:creationId xmlns:a16="http://schemas.microsoft.com/office/drawing/2014/main" id="{7EDA809C-8B77-4778-9050-82BA49976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160" name="Graphic 15">
              <a:extLst>
                <a:ext uri="{FF2B5EF4-FFF2-40B4-BE49-F238E27FC236}">
                  <a16:creationId xmlns:a16="http://schemas.microsoft.com/office/drawing/2014/main" id="{592CBFFA-9E14-4482-8D59-A989BAD45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161" name="Freeform: Shape 89">
              <a:extLst>
                <a:ext uri="{FF2B5EF4-FFF2-40B4-BE49-F238E27FC236}">
                  <a16:creationId xmlns:a16="http://schemas.microsoft.com/office/drawing/2014/main" id="{D801BD80-BE9E-4AFB-BEF4-435B40BD2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2824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16446-581D-4A05-DC09-C00A3D3D4F07}"/>
              </a:ext>
            </a:extLst>
          </p:cNvPr>
          <p:cNvSpPr>
            <a:spLocks noGrp="1"/>
          </p:cNvSpPr>
          <p:nvPr>
            <p:ph type="title"/>
          </p:nvPr>
        </p:nvSpPr>
        <p:spPr>
          <a:xfrm>
            <a:off x="517871" y="976160"/>
            <a:ext cx="4767930" cy="1848734"/>
          </a:xfrm>
        </p:spPr>
        <p:txBody>
          <a:bodyPr>
            <a:normAutofit/>
          </a:bodyPr>
          <a:lstStyle/>
          <a:p>
            <a:r>
              <a:rPr lang="en-AU" dirty="0"/>
              <a:t>What is Biomass?</a:t>
            </a:r>
          </a:p>
        </p:txBody>
      </p:sp>
      <p:sp>
        <p:nvSpPr>
          <p:cNvPr id="73" name="Freeform: Shape 7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1648"/>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5"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76"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77"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78"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9"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0"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1"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95F17978-CA17-CA18-7FEE-70812E493742}"/>
              </a:ext>
            </a:extLst>
          </p:cNvPr>
          <p:cNvSpPr>
            <a:spLocks noGrp="1"/>
          </p:cNvSpPr>
          <p:nvPr>
            <p:ph idx="1"/>
          </p:nvPr>
        </p:nvSpPr>
        <p:spPr>
          <a:xfrm>
            <a:off x="517871" y="3299404"/>
            <a:ext cx="4767930" cy="2745750"/>
          </a:xfrm>
        </p:spPr>
        <p:txBody>
          <a:bodyPr>
            <a:normAutofit/>
          </a:bodyPr>
          <a:lstStyle/>
          <a:p>
            <a:pPr marL="342900" indent="-342900">
              <a:lnSpc>
                <a:spcPct val="100000"/>
              </a:lnSpc>
              <a:buFont typeface="Arial" panose="020B0604020202020204" pitchFamily="34" charset="0"/>
              <a:buChar char="•"/>
            </a:pPr>
            <a:r>
              <a:rPr lang="en-GB" sz="1400" dirty="0"/>
              <a:t>Fuel developed from organic materials.</a:t>
            </a:r>
          </a:p>
          <a:p>
            <a:pPr marL="342900" indent="-342900">
              <a:lnSpc>
                <a:spcPct val="100000"/>
              </a:lnSpc>
              <a:buFont typeface="Arial" panose="020B0604020202020204" pitchFamily="34" charset="0"/>
              <a:buChar char="•"/>
            </a:pPr>
            <a:r>
              <a:rPr lang="en-GB" sz="1400" dirty="0"/>
              <a:t>A renewable and sustainable source of energy </a:t>
            </a:r>
          </a:p>
          <a:p>
            <a:pPr marL="342900" indent="-342900">
              <a:lnSpc>
                <a:spcPct val="100000"/>
              </a:lnSpc>
              <a:buFont typeface="Arial" panose="020B0604020202020204" pitchFamily="34" charset="0"/>
              <a:buChar char="•"/>
            </a:pPr>
            <a:r>
              <a:rPr lang="en-GB" sz="1400" dirty="0"/>
              <a:t>Can be made from:</a:t>
            </a:r>
          </a:p>
          <a:p>
            <a:pPr marL="800100" lvl="2" indent="-342900">
              <a:lnSpc>
                <a:spcPct val="100000"/>
              </a:lnSpc>
            </a:pPr>
            <a:r>
              <a:rPr lang="en-GB" sz="1400" dirty="0"/>
              <a:t>Scrap lumber &amp; forest debris</a:t>
            </a:r>
          </a:p>
          <a:p>
            <a:pPr marL="800100" lvl="2" indent="-342900">
              <a:lnSpc>
                <a:spcPct val="100000"/>
              </a:lnSpc>
            </a:pPr>
            <a:r>
              <a:rPr lang="en-GB" sz="1400" dirty="0"/>
              <a:t>Non-edible parts of crops e.g. husks, stalks</a:t>
            </a:r>
          </a:p>
          <a:p>
            <a:pPr marL="800100" lvl="2" indent="-342900">
              <a:lnSpc>
                <a:spcPct val="100000"/>
              </a:lnSpc>
            </a:pPr>
            <a:r>
              <a:rPr lang="en-GB" sz="1400" dirty="0"/>
              <a:t>Animal manure &amp; sewage</a:t>
            </a:r>
          </a:p>
          <a:p>
            <a:pPr marL="800100" lvl="2" indent="-342900">
              <a:lnSpc>
                <a:spcPct val="100000"/>
              </a:lnSpc>
            </a:pPr>
            <a:r>
              <a:rPr lang="en-GB" sz="1400" dirty="0"/>
              <a:t>Some types of industrial or municipal waste</a:t>
            </a:r>
          </a:p>
        </p:txBody>
      </p:sp>
      <p:pic>
        <p:nvPicPr>
          <p:cNvPr id="1026" name="Picture 2" descr="How Eco-Friendly Batteries Can Benefit From Biomass Energy">
            <a:extLst>
              <a:ext uri="{FF2B5EF4-FFF2-40B4-BE49-F238E27FC236}">
                <a16:creationId xmlns:a16="http://schemas.microsoft.com/office/drawing/2014/main" id="{046BA250-5F6A-C7A7-FE13-4CBF10B34A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0742" y="1173043"/>
            <a:ext cx="5654663" cy="4438910"/>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5602884"/>
            <a:ext cx="4292956" cy="1255116"/>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5" name="Group 84">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91063" y="5736410"/>
            <a:ext cx="886141" cy="802496"/>
            <a:chOff x="10948005" y="3272152"/>
            <a:chExt cx="868640" cy="786648"/>
          </a:xfrm>
          <a:solidFill>
            <a:schemeClr val="accent6"/>
          </a:solidFill>
        </p:grpSpPr>
        <p:sp>
          <p:nvSpPr>
            <p:cNvPr id="86" name="Freeform: Shape 85">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7" name="Freeform: Shape 86">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8" name="Freeform: Shape 87">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9"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90"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1"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38148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newable Energy 101: How Does Biomass Energy Work?">
            <a:hlinkClick r:id="" action="ppaction://media"/>
            <a:extLst>
              <a:ext uri="{FF2B5EF4-FFF2-40B4-BE49-F238E27FC236}">
                <a16:creationId xmlns:a16="http://schemas.microsoft.com/office/drawing/2014/main" id="{A14518B7-B159-21A8-90D6-33E94B32629A}"/>
              </a:ext>
            </a:extLst>
          </p:cNvPr>
          <p:cNvPicPr>
            <a:picLocks noGrp="1" noRot="1" noChangeAspect="1"/>
          </p:cNvPicPr>
          <p:nvPr>
            <p:ph idx="1"/>
            <a:videoFile r:link="rId1"/>
          </p:nvPr>
        </p:nvPicPr>
        <p:blipFill>
          <a:blip r:embed="rId3"/>
          <a:stretch>
            <a:fillRect/>
          </a:stretch>
        </p:blipFill>
        <p:spPr>
          <a:xfrm>
            <a:off x="193664" y="94389"/>
            <a:ext cx="11804672" cy="6669221"/>
          </a:xfrm>
          <a:prstGeom prst="rect">
            <a:avLst/>
          </a:prstGeom>
        </p:spPr>
      </p:pic>
    </p:spTree>
    <p:extLst>
      <p:ext uri="{BB962C8B-B14F-4D97-AF65-F5344CB8AC3E}">
        <p14:creationId xmlns:p14="http://schemas.microsoft.com/office/powerpoint/2010/main" val="31390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698121-E50F-5D56-7918-AA0BDFF9A9F4}"/>
              </a:ext>
            </a:extLst>
          </p:cNvPr>
          <p:cNvSpPr>
            <a:spLocks noGrp="1"/>
          </p:cNvSpPr>
          <p:nvPr>
            <p:ph type="title"/>
          </p:nvPr>
        </p:nvSpPr>
        <p:spPr>
          <a:xfrm>
            <a:off x="517871" y="976160"/>
            <a:ext cx="4767930" cy="1848734"/>
          </a:xfrm>
        </p:spPr>
        <p:txBody>
          <a:bodyPr>
            <a:normAutofit/>
          </a:bodyPr>
          <a:lstStyle/>
          <a:p>
            <a:r>
              <a:rPr lang="en-AU" dirty="0"/>
              <a:t>Renewable Energy Source</a:t>
            </a:r>
          </a:p>
        </p:txBody>
      </p:sp>
      <p:sp>
        <p:nvSpPr>
          <p:cNvPr id="193" name="Freeform: Shape 19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94"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95"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96"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97"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8"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9"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0"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32B45258-EE8E-C3C4-50F3-CF437B09A39E}"/>
              </a:ext>
            </a:extLst>
          </p:cNvPr>
          <p:cNvSpPr>
            <a:spLocks noGrp="1"/>
          </p:cNvSpPr>
          <p:nvPr>
            <p:ph idx="1"/>
          </p:nvPr>
        </p:nvSpPr>
        <p:spPr>
          <a:xfrm>
            <a:off x="517871" y="3299404"/>
            <a:ext cx="4767930" cy="2745750"/>
          </a:xfrm>
        </p:spPr>
        <p:txBody>
          <a:bodyPr>
            <a:normAutofit/>
          </a:bodyPr>
          <a:lstStyle/>
          <a:p>
            <a:pPr marL="285750" indent="-285750">
              <a:buFont typeface="Arial" panose="020B0604020202020204" pitchFamily="34" charset="0"/>
              <a:buChar char="•"/>
            </a:pPr>
            <a:r>
              <a:rPr lang="en-GB"/>
              <a:t>Biomass is a renewable source of fuel because it makes use of waste or leftovers from things that are already being produced in large quantities </a:t>
            </a:r>
          </a:p>
          <a:p>
            <a:pPr marL="285750" indent="-285750">
              <a:buFont typeface="Arial" panose="020B0604020202020204" pitchFamily="34" charset="0"/>
              <a:buChar char="•"/>
            </a:pPr>
            <a:r>
              <a:rPr lang="en-GB"/>
              <a:t>If the waste wasn’t used, it would be dumped in landfill, burned, or left as fodder for forest fires</a:t>
            </a:r>
            <a:r>
              <a:rPr lang="en-AU"/>
              <a:t>.</a:t>
            </a:r>
            <a:endParaRPr lang="en-GB"/>
          </a:p>
        </p:txBody>
      </p:sp>
      <p:pic>
        <p:nvPicPr>
          <p:cNvPr id="2052" name="Picture 4" descr="Biopower will continue to thrive in France, says GlobalData - Power  Technology">
            <a:extLst>
              <a:ext uri="{FF2B5EF4-FFF2-40B4-BE49-F238E27FC236}">
                <a16:creationId xmlns:a16="http://schemas.microsoft.com/office/drawing/2014/main" id="{9CC920B2-0794-3A29-8B48-036FA0ED2B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67" r="13132" b="-1"/>
          <a:stretch/>
        </p:blipFill>
        <p:spPr bwMode="auto">
          <a:xfrm>
            <a:off x="5980742" y="565167"/>
            <a:ext cx="5654663" cy="5654663"/>
          </a:xfrm>
          <a:prstGeom prst="rect">
            <a:avLst/>
          </a:prstGeom>
          <a:noFill/>
          <a:extLst>
            <a:ext uri="{909E8E84-426E-40DD-AFC4-6F175D3DCCD1}">
              <a14:hiddenFill xmlns:a14="http://schemas.microsoft.com/office/drawing/2010/main">
                <a:solidFill>
                  <a:srgbClr val="FFFFFF"/>
                </a:solidFill>
              </a14:hiddenFill>
            </a:ext>
          </a:extLst>
        </p:spPr>
      </p:pic>
      <p:sp>
        <p:nvSpPr>
          <p:cNvPr id="201" name="Freeform: Shape 200">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2" name="Group 201">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03" name="Freeform: Shape 202">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4" name="Freeform: Shape 203">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5" name="Freeform: Shape 204">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6"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07"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08"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0870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B7039A6-F50D-B18C-3BC6-F315E75D2C53}"/>
              </a:ext>
            </a:extLst>
          </p:cNvPr>
          <p:cNvSpPr>
            <a:spLocks noGrp="1"/>
          </p:cNvSpPr>
          <p:nvPr>
            <p:ph type="title"/>
          </p:nvPr>
        </p:nvSpPr>
        <p:spPr>
          <a:xfrm>
            <a:off x="6389915" y="787069"/>
            <a:ext cx="4213359" cy="729994"/>
          </a:xfrm>
        </p:spPr>
        <p:txBody>
          <a:bodyPr anchor="b">
            <a:normAutofit/>
          </a:bodyPr>
          <a:lstStyle/>
          <a:p>
            <a:r>
              <a:rPr lang="en-AU" dirty="0"/>
              <a:t>Biopower</a:t>
            </a:r>
          </a:p>
        </p:txBody>
      </p:sp>
      <p:pic>
        <p:nvPicPr>
          <p:cNvPr id="3076" name="Picture 4" descr="Bio-energy">
            <a:extLst>
              <a:ext uri="{FF2B5EF4-FFF2-40B4-BE49-F238E27FC236}">
                <a16:creationId xmlns:a16="http://schemas.microsoft.com/office/drawing/2014/main" id="{5E9A3EAA-6EA6-E36A-55C4-A612F175DC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5" b="97897" l="1319" r="98022">
                        <a14:foregroundMark x1="6813" y1="71702" x2="7473" y2="48375"/>
                        <a14:foregroundMark x1="1758" y1="60994" x2="3297" y2="52008"/>
                        <a14:foregroundMark x1="20220" y1="18547" x2="37363" y2="4589"/>
                        <a14:foregroundMark x1="37363" y1="4589" x2="48791" y2="6119"/>
                        <a14:foregroundMark x1="48791" y1="6119" x2="51429" y2="9369"/>
                        <a14:foregroundMark x1="36923" y1="2294" x2="44835" y2="956"/>
                        <a14:foregroundMark x1="86593" y1="33843" x2="97582" y2="52581"/>
                        <a14:foregroundMark x1="92308" y1="72658" x2="83736" y2="85086"/>
                        <a14:foregroundMark x1="83736" y1="85086" x2="81099" y2="86998"/>
                        <a14:foregroundMark x1="75824" y1="89866" x2="57582" y2="96367"/>
                        <a14:foregroundMark x1="57582" y1="96367" x2="38022" y2="97897"/>
                        <a14:foregroundMark x1="38022" y1="97897" x2="8352" y2="81453"/>
                        <a14:foregroundMark x1="8352" y1="81453" x2="3927" y2="75542"/>
                        <a14:foregroundMark x1="2275" y1="72629" x2="2334" y2="72172"/>
                        <a14:foregroundMark x1="95824" y1="69598" x2="98022" y2="53537"/>
                        <a14:backgroundMark x1="1978" y1="73805" x2="2198" y2="73996"/>
                        <a14:backgroundMark x1="1758" y1="72849" x2="3516" y2="75717"/>
                        <a14:backgroundMark x1="1758" y1="72658" x2="1758" y2="72658"/>
                        <a14:backgroundMark x1="1538" y1="72658" x2="1978" y2="72658"/>
                      </a14:backgroundRemoval>
                    </a14:imgEffect>
                  </a14:imgLayer>
                </a14:imgProps>
              </a:ext>
              <a:ext uri="{28A0092B-C50C-407E-A947-70E740481C1C}">
                <a14:useLocalDpi xmlns:a14="http://schemas.microsoft.com/office/drawing/2010/main" val="0"/>
              </a:ext>
            </a:extLst>
          </a:blip>
          <a:stretch>
            <a:fillRect/>
          </a:stretch>
        </p:blipFill>
        <p:spPr bwMode="auto">
          <a:xfrm>
            <a:off x="479057" y="0"/>
            <a:ext cx="4963592" cy="5705279"/>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aphic 78">
            <a:extLst>
              <a:ext uri="{FF2B5EF4-FFF2-40B4-BE49-F238E27FC236}">
                <a16:creationId xmlns:a16="http://schemas.microsoft.com/office/drawing/2014/main" id="{5E46079A-4648-465E-9D1A-479174C99F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1728" y="3092185"/>
            <a:ext cx="972241" cy="45718"/>
            <a:chOff x="4886325" y="3371754"/>
            <a:chExt cx="2418492" cy="113728"/>
          </a:xfrm>
          <a:solidFill>
            <a:schemeClr val="accent1"/>
          </a:solidFill>
        </p:grpSpPr>
        <p:sp>
          <p:nvSpPr>
            <p:cNvPr id="76" name="Graphic 78">
              <a:extLst>
                <a:ext uri="{FF2B5EF4-FFF2-40B4-BE49-F238E27FC236}">
                  <a16:creationId xmlns:a16="http://schemas.microsoft.com/office/drawing/2014/main" id="{A3BA42E0-6D8E-44BF-AC6B-5FB25C200A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77" name="Graphic 78">
              <a:extLst>
                <a:ext uri="{FF2B5EF4-FFF2-40B4-BE49-F238E27FC236}">
                  <a16:creationId xmlns:a16="http://schemas.microsoft.com/office/drawing/2014/main" id="{91EF6403-FD18-4EC0-840F-8F70F3494B3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78" name="Graphic 78">
                <a:extLst>
                  <a:ext uri="{FF2B5EF4-FFF2-40B4-BE49-F238E27FC236}">
                    <a16:creationId xmlns:a16="http://schemas.microsoft.com/office/drawing/2014/main" id="{92B6AD13-0D11-4C0C-A362-E048C9732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9" name="Graphic 78">
                <a:extLst>
                  <a:ext uri="{FF2B5EF4-FFF2-40B4-BE49-F238E27FC236}">
                    <a16:creationId xmlns:a16="http://schemas.microsoft.com/office/drawing/2014/main" id="{61DDD1A9-F0A4-4900-9DEF-F6B383361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0" name="Graphic 78">
                <a:extLst>
                  <a:ext uri="{FF2B5EF4-FFF2-40B4-BE49-F238E27FC236}">
                    <a16:creationId xmlns:a16="http://schemas.microsoft.com/office/drawing/2014/main" id="{F26977AE-F962-40FD-945B-D1E106951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1" name="Graphic 78">
                <a:extLst>
                  <a:ext uri="{FF2B5EF4-FFF2-40B4-BE49-F238E27FC236}">
                    <a16:creationId xmlns:a16="http://schemas.microsoft.com/office/drawing/2014/main" id="{6078955A-1871-4463-B23D-8AD33984C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83" name="Freeform: Shape 82">
            <a:extLst>
              <a:ext uri="{FF2B5EF4-FFF2-40B4-BE49-F238E27FC236}">
                <a16:creationId xmlns:a16="http://schemas.microsoft.com/office/drawing/2014/main" id="{62F1D297-74F5-4948-9655-BC87A30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637359"/>
            <a:ext cx="5486401" cy="1220641"/>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5" name="Group 84">
            <a:extLst>
              <a:ext uri="{FF2B5EF4-FFF2-40B4-BE49-F238E27FC236}">
                <a16:creationId xmlns:a16="http://schemas.microsoft.com/office/drawing/2014/main" id="{756DB040-BB4B-446D-9172-7253A5660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782" y="5182141"/>
            <a:ext cx="886141" cy="802496"/>
            <a:chOff x="10948005" y="3272152"/>
            <a:chExt cx="868640" cy="786648"/>
          </a:xfrm>
          <a:solidFill>
            <a:schemeClr val="accent1"/>
          </a:solidFill>
        </p:grpSpPr>
        <p:sp>
          <p:nvSpPr>
            <p:cNvPr id="86" name="Freeform: Shape 85">
              <a:extLst>
                <a:ext uri="{FF2B5EF4-FFF2-40B4-BE49-F238E27FC236}">
                  <a16:creationId xmlns:a16="http://schemas.microsoft.com/office/drawing/2014/main" id="{58AE7480-26E8-4D60-9ABF-DF801570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7" name="Freeform: Shape 86">
              <a:extLst>
                <a:ext uri="{FF2B5EF4-FFF2-40B4-BE49-F238E27FC236}">
                  <a16:creationId xmlns:a16="http://schemas.microsoft.com/office/drawing/2014/main" id="{3644645D-B360-4E3D-A96A-6D9CE4F3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8" name="Freeform: Shape 87">
              <a:extLst>
                <a:ext uri="{FF2B5EF4-FFF2-40B4-BE49-F238E27FC236}">
                  <a16:creationId xmlns:a16="http://schemas.microsoft.com/office/drawing/2014/main" id="{E99C8E1E-3260-4E6A-83CA-933468316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9" name="Graphic 12">
              <a:extLst>
                <a:ext uri="{FF2B5EF4-FFF2-40B4-BE49-F238E27FC236}">
                  <a16:creationId xmlns:a16="http://schemas.microsoft.com/office/drawing/2014/main" id="{3A551C21-5423-4320-86B3-CA6956E70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90" name="Graphic 15">
              <a:extLst>
                <a:ext uri="{FF2B5EF4-FFF2-40B4-BE49-F238E27FC236}">
                  <a16:creationId xmlns:a16="http://schemas.microsoft.com/office/drawing/2014/main" id="{6D1A9E3F-8323-45A6-B267-8EA6B1A00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1" name="Graphic 15">
              <a:extLst>
                <a:ext uri="{FF2B5EF4-FFF2-40B4-BE49-F238E27FC236}">
                  <a16:creationId xmlns:a16="http://schemas.microsoft.com/office/drawing/2014/main" id="{F4049F71-8749-4860-8F6D-611D459A9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9D62868-92E4-42DF-9CF9-A9190CC14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3A1DA5ED-F58A-2162-68DA-EB7C098F9F44}"/>
              </a:ext>
            </a:extLst>
          </p:cNvPr>
          <p:cNvSpPr>
            <a:spLocks noGrp="1"/>
          </p:cNvSpPr>
          <p:nvPr>
            <p:ph idx="1"/>
          </p:nvPr>
        </p:nvSpPr>
        <p:spPr>
          <a:xfrm>
            <a:off x="6389915" y="2202024"/>
            <a:ext cx="4470918" cy="3868906"/>
          </a:xfrm>
        </p:spPr>
        <p:txBody>
          <a:bodyPr>
            <a:normAutofit fontScale="92500" lnSpcReduction="10000"/>
          </a:bodyPr>
          <a:lstStyle/>
          <a:p>
            <a:pPr>
              <a:lnSpc>
                <a:spcPct val="100000"/>
              </a:lnSpc>
            </a:pPr>
            <a:r>
              <a:rPr lang="en-GB" sz="1400" dirty="0"/>
              <a:t>Biomass can be converted to bioenergy using a range of technologies depending on the type of raw material, the scale (size) of the project, and the form of energy to be produced.</a:t>
            </a:r>
          </a:p>
          <a:p>
            <a:pPr>
              <a:lnSpc>
                <a:spcPct val="100000"/>
              </a:lnSpc>
            </a:pPr>
            <a:endParaRPr lang="en-GB" sz="1400" dirty="0"/>
          </a:p>
          <a:p>
            <a:pPr marL="342900" indent="-342900">
              <a:lnSpc>
                <a:spcPct val="100000"/>
              </a:lnSpc>
              <a:buFont typeface="Arial" panose="020B0604020202020204" pitchFamily="34" charset="0"/>
              <a:buChar char="•"/>
            </a:pPr>
            <a:r>
              <a:rPr lang="en-GB" sz="1400" dirty="0"/>
              <a:t>Direct combustion (burning) </a:t>
            </a:r>
          </a:p>
          <a:p>
            <a:pPr marL="342900" indent="-342900">
              <a:lnSpc>
                <a:spcPct val="100000"/>
              </a:lnSpc>
              <a:buFont typeface="Arial" panose="020B0604020202020204" pitchFamily="34" charset="0"/>
              <a:buChar char="•"/>
            </a:pPr>
            <a:r>
              <a:rPr lang="en-GB" sz="1400" dirty="0"/>
              <a:t>Gasification (using heat, steam &amp; oxygen to convert to hydrogen)</a:t>
            </a:r>
          </a:p>
          <a:p>
            <a:pPr marL="342900" indent="-342900">
              <a:lnSpc>
                <a:spcPct val="100000"/>
              </a:lnSpc>
              <a:buFont typeface="Arial" panose="020B0604020202020204" pitchFamily="34" charset="0"/>
              <a:buChar char="•"/>
            </a:pPr>
            <a:r>
              <a:rPr lang="en-GB" sz="1400" dirty="0"/>
              <a:t>Anaerobic digestion (uses microbes in an oxygen-empty tank to break down into biogas &amp; biofertilizer)</a:t>
            </a:r>
          </a:p>
          <a:p>
            <a:pPr marL="342900" indent="-342900">
              <a:lnSpc>
                <a:spcPct val="100000"/>
              </a:lnSpc>
              <a:buFont typeface="Arial" panose="020B0604020202020204" pitchFamily="34" charset="0"/>
              <a:buChar char="•"/>
            </a:pPr>
            <a:r>
              <a:rPr lang="en-GB" sz="1400" dirty="0"/>
              <a:t>Pyrolysis (thermal decomposition)</a:t>
            </a:r>
          </a:p>
          <a:p>
            <a:pPr marL="342900" indent="-342900">
              <a:lnSpc>
                <a:spcPct val="100000"/>
              </a:lnSpc>
              <a:buFont typeface="Arial" panose="020B0604020202020204" pitchFamily="34" charset="0"/>
              <a:buChar char="•"/>
            </a:pPr>
            <a:r>
              <a:rPr lang="en-GB" sz="1400" dirty="0"/>
              <a:t>Transesterification (chemical process that converts fats to biodiesel)</a:t>
            </a:r>
          </a:p>
          <a:p>
            <a:pPr marL="342900" indent="-342900">
              <a:lnSpc>
                <a:spcPct val="100000"/>
              </a:lnSpc>
              <a:buFont typeface="Arial" panose="020B0604020202020204" pitchFamily="34" charset="0"/>
              <a:buChar char="•"/>
            </a:pPr>
            <a:r>
              <a:rPr lang="en-GB" sz="1400" dirty="0"/>
              <a:t>Fermentation (microorganisms convert biomass to ethanol and carbon dioxide) </a:t>
            </a:r>
          </a:p>
          <a:p>
            <a:pPr>
              <a:lnSpc>
                <a:spcPct val="100000"/>
              </a:lnSpc>
            </a:pPr>
            <a:endParaRPr lang="en-AU" sz="800" dirty="0"/>
          </a:p>
        </p:txBody>
      </p:sp>
    </p:spTree>
    <p:extLst>
      <p:ext uri="{BB962C8B-B14F-4D97-AF65-F5344CB8AC3E}">
        <p14:creationId xmlns:p14="http://schemas.microsoft.com/office/powerpoint/2010/main" val="73129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6098C05-6A1F-6ADB-A143-E90AEAF54919}"/>
              </a:ext>
            </a:extLst>
          </p:cNvPr>
          <p:cNvSpPr>
            <a:spLocks noGrp="1"/>
          </p:cNvSpPr>
          <p:nvPr>
            <p:ph type="title"/>
          </p:nvPr>
        </p:nvSpPr>
        <p:spPr>
          <a:xfrm>
            <a:off x="525718" y="4278637"/>
            <a:ext cx="5512288" cy="1897474"/>
          </a:xfrm>
        </p:spPr>
        <p:txBody>
          <a:bodyPr anchor="t">
            <a:normAutofit/>
          </a:bodyPr>
          <a:lstStyle/>
          <a:p>
            <a:r>
              <a:rPr lang="en-AU" dirty="0"/>
              <a:t>Direct Combustion</a:t>
            </a:r>
          </a:p>
        </p:txBody>
      </p:sp>
      <p:pic>
        <p:nvPicPr>
          <p:cNvPr id="4" name="Picture 3" descr="Diagram&#10;&#10;Description automatically generated">
            <a:extLst>
              <a:ext uri="{FF2B5EF4-FFF2-40B4-BE49-F238E27FC236}">
                <a16:creationId xmlns:a16="http://schemas.microsoft.com/office/drawing/2014/main" id="{4A1B5A32-4D3A-33B1-A0DF-90778E0865B6}"/>
              </a:ext>
            </a:extLst>
          </p:cNvPr>
          <p:cNvPicPr>
            <a:picLocks noChangeAspect="1"/>
          </p:cNvPicPr>
          <p:nvPr/>
        </p:nvPicPr>
        <p:blipFill rotWithShape="1">
          <a:blip r:embed="rId2">
            <a:extLst>
              <a:ext uri="{28A0092B-C50C-407E-A947-70E740481C1C}">
                <a14:useLocalDpi xmlns:a14="http://schemas.microsoft.com/office/drawing/2010/main" val="0"/>
              </a:ext>
            </a:extLst>
          </a:blip>
          <a:srcRect l="1102" t="3007" r="1199" b="24418"/>
          <a:stretch/>
        </p:blipFill>
        <p:spPr bwMode="auto">
          <a:xfrm>
            <a:off x="254654" y="223338"/>
            <a:ext cx="8926667" cy="3812811"/>
          </a:xfrm>
          <a:prstGeom prst="rect">
            <a:avLst/>
          </a:prstGeom>
          <a:extLst>
            <a:ext uri="{53640926-AAD7-44D8-BBD7-CCE9431645EC}">
              <a14:shadowObscured xmlns:a14="http://schemas.microsoft.com/office/drawing/2010/main"/>
            </a:ext>
          </a:extLst>
        </p:spPr>
      </p:pic>
      <p:grpSp>
        <p:nvGrpSpPr>
          <p:cNvPr id="24" name="Graphic 78">
            <a:extLst>
              <a:ext uri="{FF2B5EF4-FFF2-40B4-BE49-F238E27FC236}">
                <a16:creationId xmlns:a16="http://schemas.microsoft.com/office/drawing/2014/main" id="{554A72DC-6122-426C-9473-FE48DFBD16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4193514"/>
            <a:ext cx="972241" cy="45718"/>
            <a:chOff x="4886325" y="3371754"/>
            <a:chExt cx="2418492" cy="113728"/>
          </a:xfrm>
          <a:solidFill>
            <a:schemeClr val="accent1"/>
          </a:solidFill>
        </p:grpSpPr>
        <p:sp>
          <p:nvSpPr>
            <p:cNvPr id="25" name="Graphic 78">
              <a:extLst>
                <a:ext uri="{FF2B5EF4-FFF2-40B4-BE49-F238E27FC236}">
                  <a16:creationId xmlns:a16="http://schemas.microsoft.com/office/drawing/2014/main" id="{FC2789D7-C243-446F-8C4A-3C3B673CF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6" name="Graphic 78">
              <a:extLst>
                <a:ext uri="{FF2B5EF4-FFF2-40B4-BE49-F238E27FC236}">
                  <a16:creationId xmlns:a16="http://schemas.microsoft.com/office/drawing/2014/main" id="{7BFC7F62-86A1-4E98-B4C1-E6E050894F3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7" name="Graphic 78">
                <a:extLst>
                  <a:ext uri="{FF2B5EF4-FFF2-40B4-BE49-F238E27FC236}">
                    <a16:creationId xmlns:a16="http://schemas.microsoft.com/office/drawing/2014/main" id="{8F4903DE-F756-4685-AA3E-D6F6DFCD6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ACAA5D31-8D54-4B6B-B297-478B66443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9" name="Graphic 78">
                <a:extLst>
                  <a:ext uri="{FF2B5EF4-FFF2-40B4-BE49-F238E27FC236}">
                    <a16:creationId xmlns:a16="http://schemas.microsoft.com/office/drawing/2014/main" id="{A4C6C8D7-9B82-4E2C-A29A-D739C1EB2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0" name="Graphic 78">
                <a:extLst>
                  <a:ext uri="{FF2B5EF4-FFF2-40B4-BE49-F238E27FC236}">
                    <a16:creationId xmlns:a16="http://schemas.microsoft.com/office/drawing/2014/main" id="{1F47E503-8030-4E7E-8460-A711BE567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7F850E52-DD5B-7E35-7C0A-A46C59669558}"/>
              </a:ext>
            </a:extLst>
          </p:cNvPr>
          <p:cNvSpPr>
            <a:spLocks noGrp="1"/>
          </p:cNvSpPr>
          <p:nvPr>
            <p:ph idx="1"/>
          </p:nvPr>
        </p:nvSpPr>
        <p:spPr>
          <a:xfrm>
            <a:off x="5478011" y="4437779"/>
            <a:ext cx="6164261" cy="1738333"/>
          </a:xfrm>
        </p:spPr>
        <p:txBody>
          <a:bodyPr>
            <a:normAutofit/>
          </a:bodyPr>
          <a:lstStyle/>
          <a:p>
            <a:pPr>
              <a:lnSpc>
                <a:spcPct val="100000"/>
              </a:lnSpc>
            </a:pPr>
            <a:r>
              <a:rPr lang="en-GB" sz="1700" dirty="0"/>
              <a:t>Most common method. </a:t>
            </a:r>
          </a:p>
          <a:p>
            <a:pPr marL="342900" indent="-342900">
              <a:lnSpc>
                <a:spcPct val="100000"/>
              </a:lnSpc>
              <a:buFont typeface="Arial" panose="020B0604020202020204" pitchFamily="34" charset="0"/>
              <a:buChar char="•"/>
            </a:pPr>
            <a:r>
              <a:rPr lang="en-GB" sz="1700" dirty="0"/>
              <a:t>Biomass is burned in a boiler, heating water to make steam</a:t>
            </a:r>
          </a:p>
          <a:p>
            <a:pPr marL="342900" indent="-342900">
              <a:lnSpc>
                <a:spcPct val="100000"/>
              </a:lnSpc>
              <a:buFont typeface="Arial" panose="020B0604020202020204" pitchFamily="34" charset="0"/>
              <a:buChar char="•"/>
            </a:pPr>
            <a:r>
              <a:rPr lang="en-GB" sz="1700" dirty="0"/>
              <a:t>Steam turns a turbine, turbine is connected to generator</a:t>
            </a:r>
          </a:p>
        </p:txBody>
      </p:sp>
    </p:spTree>
    <p:extLst>
      <p:ext uri="{BB962C8B-B14F-4D97-AF65-F5344CB8AC3E}">
        <p14:creationId xmlns:p14="http://schemas.microsoft.com/office/powerpoint/2010/main" val="292279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DD8B-CD6A-3AAE-AC0A-70050D7774D1}"/>
              </a:ext>
            </a:extLst>
          </p:cNvPr>
          <p:cNvSpPr>
            <a:spLocks noGrp="1"/>
          </p:cNvSpPr>
          <p:nvPr>
            <p:ph type="title"/>
          </p:nvPr>
        </p:nvSpPr>
        <p:spPr/>
        <p:txBody>
          <a:bodyPr/>
          <a:lstStyle/>
          <a:p>
            <a:r>
              <a:rPr lang="en-AU" dirty="0"/>
              <a:t>Gasification</a:t>
            </a:r>
          </a:p>
        </p:txBody>
      </p:sp>
      <p:sp>
        <p:nvSpPr>
          <p:cNvPr id="3" name="Content Placeholder 2">
            <a:extLst>
              <a:ext uri="{FF2B5EF4-FFF2-40B4-BE49-F238E27FC236}">
                <a16:creationId xmlns:a16="http://schemas.microsoft.com/office/drawing/2014/main" id="{A2ACD0DF-A8C3-D214-4063-3D14FBC979A3}"/>
              </a:ext>
            </a:extLst>
          </p:cNvPr>
          <p:cNvSpPr>
            <a:spLocks noGrp="1"/>
          </p:cNvSpPr>
          <p:nvPr>
            <p:ph idx="1"/>
          </p:nvPr>
        </p:nvSpPr>
        <p:spPr>
          <a:xfrm>
            <a:off x="525717" y="3204594"/>
            <a:ext cx="10077557" cy="2866336"/>
          </a:xfrm>
        </p:spPr>
        <p:txBody>
          <a:bodyPr>
            <a:normAutofit/>
          </a:bodyPr>
          <a:lstStyle/>
          <a:p>
            <a:r>
              <a:rPr lang="en-GB" dirty="0"/>
              <a:t>Solid biomass can be converted into a fuel gas in a gasifier. </a:t>
            </a:r>
          </a:p>
          <a:p>
            <a:pPr marL="342900" indent="-342900">
              <a:buFont typeface="Arial" panose="020B0604020202020204" pitchFamily="34" charset="0"/>
              <a:buChar char="•"/>
            </a:pPr>
            <a:r>
              <a:rPr lang="en-GB" dirty="0"/>
              <a:t>Sand (at about 800°C) surrounds the biomass and creates a very hot, oxygen-starved environment. </a:t>
            </a:r>
          </a:p>
          <a:p>
            <a:pPr marL="342900" indent="-342900">
              <a:buFont typeface="Arial" panose="020B0604020202020204" pitchFamily="34" charset="0"/>
              <a:buChar char="•"/>
            </a:pPr>
            <a:r>
              <a:rPr lang="en-GB" dirty="0"/>
              <a:t>These conditions break apart wood or other biomass and create an energy-rich, flammable gas. </a:t>
            </a:r>
          </a:p>
          <a:p>
            <a:pPr marL="342900" indent="-342900">
              <a:buFont typeface="Arial" panose="020B0604020202020204" pitchFamily="34" charset="0"/>
              <a:buChar char="•"/>
            </a:pPr>
            <a:r>
              <a:rPr lang="en-GB" dirty="0"/>
              <a:t>The biogas can be cofired with wood (or other fuel) in a steam boiler or used to operate a standard gas turbine.</a:t>
            </a:r>
          </a:p>
          <a:p>
            <a:endParaRPr lang="en-AU" dirty="0"/>
          </a:p>
        </p:txBody>
      </p:sp>
      <p:pic>
        <p:nvPicPr>
          <p:cNvPr id="4" name="Picture 3">
            <a:extLst>
              <a:ext uri="{FF2B5EF4-FFF2-40B4-BE49-F238E27FC236}">
                <a16:creationId xmlns:a16="http://schemas.microsoft.com/office/drawing/2014/main" id="{5D7D8701-F96E-A875-0650-826883693902}"/>
              </a:ext>
            </a:extLst>
          </p:cNvPr>
          <p:cNvPicPr>
            <a:picLocks noChangeAspect="1"/>
          </p:cNvPicPr>
          <p:nvPr/>
        </p:nvPicPr>
        <p:blipFill>
          <a:blip r:embed="rId2"/>
          <a:stretch>
            <a:fillRect/>
          </a:stretch>
        </p:blipFill>
        <p:spPr>
          <a:xfrm>
            <a:off x="5878287" y="94291"/>
            <a:ext cx="6039924" cy="3110303"/>
          </a:xfrm>
          <a:prstGeom prst="rect">
            <a:avLst/>
          </a:prstGeom>
        </p:spPr>
      </p:pic>
    </p:spTree>
    <p:extLst>
      <p:ext uri="{BB962C8B-B14F-4D97-AF65-F5344CB8AC3E}">
        <p14:creationId xmlns:p14="http://schemas.microsoft.com/office/powerpoint/2010/main" val="43126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4119709-7A7A-D623-8D14-B7732A42B517}"/>
              </a:ext>
            </a:extLst>
          </p:cNvPr>
          <p:cNvSpPr>
            <a:spLocks noGrp="1"/>
          </p:cNvSpPr>
          <p:nvPr>
            <p:ph type="title"/>
          </p:nvPr>
        </p:nvSpPr>
        <p:spPr>
          <a:xfrm>
            <a:off x="6389915" y="787068"/>
            <a:ext cx="4213359" cy="1890665"/>
          </a:xfrm>
        </p:spPr>
        <p:txBody>
          <a:bodyPr anchor="b">
            <a:normAutofit/>
          </a:bodyPr>
          <a:lstStyle/>
          <a:p>
            <a:r>
              <a:rPr lang="en-AU" dirty="0"/>
              <a:t>Anerobic Digestion</a:t>
            </a:r>
          </a:p>
        </p:txBody>
      </p:sp>
      <p:pic>
        <p:nvPicPr>
          <p:cNvPr id="4098" name="Picture 2" descr="Anaerobic Digestion Turns Dung Into Renewable Energy | Greener Ideal">
            <a:extLst>
              <a:ext uri="{FF2B5EF4-FFF2-40B4-BE49-F238E27FC236}">
                <a16:creationId xmlns:a16="http://schemas.microsoft.com/office/drawing/2014/main" id="{60C97FF5-52B0-6CE8-560B-B732F2555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2" r="-2" b="-2"/>
          <a:stretch/>
        </p:blipFill>
        <p:spPr bwMode="auto">
          <a:xfrm>
            <a:off x="890659" y="503340"/>
            <a:ext cx="4475873" cy="2722893"/>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Graphic 78">
            <a:extLst>
              <a:ext uri="{FF2B5EF4-FFF2-40B4-BE49-F238E27FC236}">
                <a16:creationId xmlns:a16="http://schemas.microsoft.com/office/drawing/2014/main" id="{5E46079A-4648-465E-9D1A-479174C99F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1728" y="3092185"/>
            <a:ext cx="972241" cy="45718"/>
            <a:chOff x="4886325" y="3371754"/>
            <a:chExt cx="2418492" cy="113728"/>
          </a:xfrm>
          <a:solidFill>
            <a:schemeClr val="accent1"/>
          </a:solidFill>
        </p:grpSpPr>
        <p:sp>
          <p:nvSpPr>
            <p:cNvPr id="138" name="Graphic 78">
              <a:extLst>
                <a:ext uri="{FF2B5EF4-FFF2-40B4-BE49-F238E27FC236}">
                  <a16:creationId xmlns:a16="http://schemas.microsoft.com/office/drawing/2014/main" id="{A3BA42E0-6D8E-44BF-AC6B-5FB25C200A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9" name="Graphic 78">
              <a:extLst>
                <a:ext uri="{FF2B5EF4-FFF2-40B4-BE49-F238E27FC236}">
                  <a16:creationId xmlns:a16="http://schemas.microsoft.com/office/drawing/2014/main" id="{91EF6403-FD18-4EC0-840F-8F70F3494B3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0" name="Graphic 78">
                <a:extLst>
                  <a:ext uri="{FF2B5EF4-FFF2-40B4-BE49-F238E27FC236}">
                    <a16:creationId xmlns:a16="http://schemas.microsoft.com/office/drawing/2014/main" id="{92B6AD13-0D11-4C0C-A362-E048C9732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41" name="Graphic 78">
                <a:extLst>
                  <a:ext uri="{FF2B5EF4-FFF2-40B4-BE49-F238E27FC236}">
                    <a16:creationId xmlns:a16="http://schemas.microsoft.com/office/drawing/2014/main" id="{61DDD1A9-F0A4-4900-9DEF-F6B383361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42" name="Graphic 78">
                <a:extLst>
                  <a:ext uri="{FF2B5EF4-FFF2-40B4-BE49-F238E27FC236}">
                    <a16:creationId xmlns:a16="http://schemas.microsoft.com/office/drawing/2014/main" id="{F26977AE-F962-40FD-945B-D1E106951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3" name="Graphic 78">
                <a:extLst>
                  <a:ext uri="{FF2B5EF4-FFF2-40B4-BE49-F238E27FC236}">
                    <a16:creationId xmlns:a16="http://schemas.microsoft.com/office/drawing/2014/main" id="{6078955A-1871-4463-B23D-8AD33984C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Picture 4" descr="Anaerobic Digestion | Nexus PMG">
            <a:extLst>
              <a:ext uri="{FF2B5EF4-FFF2-40B4-BE49-F238E27FC236}">
                <a16:creationId xmlns:a16="http://schemas.microsoft.com/office/drawing/2014/main" id="{AE9DA4D1-0E5E-27AE-6C59-52FA569AB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 r="5826" b="-2"/>
          <a:stretch/>
        </p:blipFill>
        <p:spPr bwMode="auto">
          <a:xfrm>
            <a:off x="871841" y="3212979"/>
            <a:ext cx="4475867" cy="2722893"/>
          </a:xfrm>
          <a:prstGeom prst="rect">
            <a:avLst/>
          </a:prstGeom>
          <a:noFill/>
          <a:extLst>
            <a:ext uri="{909E8E84-426E-40DD-AFC4-6F175D3DCCD1}">
              <a14:hiddenFill xmlns:a14="http://schemas.microsoft.com/office/drawing/2010/main">
                <a:solidFill>
                  <a:srgbClr val="FFFFFF"/>
                </a:solidFill>
              </a14:hiddenFill>
            </a:ext>
          </a:extLst>
        </p:spPr>
      </p:pic>
      <p:sp>
        <p:nvSpPr>
          <p:cNvPr id="145" name="Freeform: Shape 144">
            <a:extLst>
              <a:ext uri="{FF2B5EF4-FFF2-40B4-BE49-F238E27FC236}">
                <a16:creationId xmlns:a16="http://schemas.microsoft.com/office/drawing/2014/main" id="{62F1D297-74F5-4948-9655-BC87A30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868436"/>
            <a:ext cx="5486401" cy="989564"/>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47" name="Group 146">
            <a:extLst>
              <a:ext uri="{FF2B5EF4-FFF2-40B4-BE49-F238E27FC236}">
                <a16:creationId xmlns:a16="http://schemas.microsoft.com/office/drawing/2014/main" id="{756DB040-BB4B-446D-9172-7253A5660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9410" y="5458010"/>
            <a:ext cx="793055" cy="718198"/>
            <a:chOff x="10948005" y="3272152"/>
            <a:chExt cx="868640" cy="786648"/>
          </a:xfrm>
          <a:solidFill>
            <a:schemeClr val="accent1"/>
          </a:solidFill>
        </p:grpSpPr>
        <p:sp>
          <p:nvSpPr>
            <p:cNvPr id="148" name="Freeform: Shape 147">
              <a:extLst>
                <a:ext uri="{FF2B5EF4-FFF2-40B4-BE49-F238E27FC236}">
                  <a16:creationId xmlns:a16="http://schemas.microsoft.com/office/drawing/2014/main" id="{58AE7480-26E8-4D60-9ABF-DF801570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9" name="Freeform: Shape 148">
              <a:extLst>
                <a:ext uri="{FF2B5EF4-FFF2-40B4-BE49-F238E27FC236}">
                  <a16:creationId xmlns:a16="http://schemas.microsoft.com/office/drawing/2014/main" id="{3644645D-B360-4E3D-A96A-6D9CE4F3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0" name="Freeform: Shape 149">
              <a:extLst>
                <a:ext uri="{FF2B5EF4-FFF2-40B4-BE49-F238E27FC236}">
                  <a16:creationId xmlns:a16="http://schemas.microsoft.com/office/drawing/2014/main" id="{E99C8E1E-3260-4E6A-83CA-933468316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1" name="Graphic 12">
              <a:extLst>
                <a:ext uri="{FF2B5EF4-FFF2-40B4-BE49-F238E27FC236}">
                  <a16:creationId xmlns:a16="http://schemas.microsoft.com/office/drawing/2014/main" id="{3A551C21-5423-4320-86B3-CA6956E70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52" name="Graphic 15">
              <a:extLst>
                <a:ext uri="{FF2B5EF4-FFF2-40B4-BE49-F238E27FC236}">
                  <a16:creationId xmlns:a16="http://schemas.microsoft.com/office/drawing/2014/main" id="{6D1A9E3F-8323-45A6-B267-8EA6B1A00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53" name="Graphic 15">
              <a:extLst>
                <a:ext uri="{FF2B5EF4-FFF2-40B4-BE49-F238E27FC236}">
                  <a16:creationId xmlns:a16="http://schemas.microsoft.com/office/drawing/2014/main" id="{F4049F71-8749-4860-8F6D-611D459A9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9D62868-92E4-42DF-9CF9-A9190CC14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2DFF6DC3-CFEE-0273-C3E6-34B7FA28F9E3}"/>
              </a:ext>
            </a:extLst>
          </p:cNvPr>
          <p:cNvSpPr>
            <a:spLocks noGrp="1"/>
          </p:cNvSpPr>
          <p:nvPr>
            <p:ph idx="1"/>
          </p:nvPr>
        </p:nvSpPr>
        <p:spPr>
          <a:xfrm>
            <a:off x="6389915" y="3429000"/>
            <a:ext cx="4213359" cy="2641930"/>
          </a:xfrm>
        </p:spPr>
        <p:txBody>
          <a:bodyPr>
            <a:normAutofit/>
          </a:bodyPr>
          <a:lstStyle/>
          <a:p>
            <a:pPr marL="285750" indent="-285750">
              <a:lnSpc>
                <a:spcPct val="100000"/>
              </a:lnSpc>
              <a:buFont typeface="Arial" panose="020B0604020202020204" pitchFamily="34" charset="0"/>
              <a:buChar char="•"/>
            </a:pPr>
            <a:r>
              <a:rPr lang="en-GB" sz="1400" dirty="0"/>
              <a:t>Biogas can also be created by ‘digesting’ food or animal wastes in a sealed oxygen-free environment. </a:t>
            </a:r>
          </a:p>
          <a:p>
            <a:pPr marL="285750" indent="-285750">
              <a:lnSpc>
                <a:spcPct val="100000"/>
              </a:lnSpc>
              <a:buFont typeface="Arial" panose="020B0604020202020204" pitchFamily="34" charset="0"/>
              <a:buChar char="•"/>
            </a:pPr>
            <a:r>
              <a:rPr lang="en-GB" sz="1400" dirty="0"/>
              <a:t>Different types of bacteria work to break down complex chemicals into progressively simpler molecules. </a:t>
            </a:r>
          </a:p>
          <a:p>
            <a:pPr marL="285750" indent="-285750">
              <a:lnSpc>
                <a:spcPct val="100000"/>
              </a:lnSpc>
              <a:buFont typeface="Arial" panose="020B0604020202020204" pitchFamily="34" charset="0"/>
              <a:buChar char="•"/>
            </a:pPr>
            <a:r>
              <a:rPr lang="en-GB" sz="1400" dirty="0"/>
              <a:t>The final product is a biogas containing methane and carbon dioxide</a:t>
            </a:r>
          </a:p>
          <a:p>
            <a:pPr marL="285750" indent="-285750">
              <a:lnSpc>
                <a:spcPct val="100000"/>
              </a:lnSpc>
              <a:buFont typeface="Arial" panose="020B0604020202020204" pitchFamily="34" charset="0"/>
              <a:buChar char="•"/>
            </a:pPr>
            <a:r>
              <a:rPr lang="en-GB" sz="1400" dirty="0"/>
              <a:t>This gas requires some processing before it can be used as fuel</a:t>
            </a:r>
          </a:p>
        </p:txBody>
      </p:sp>
    </p:spTree>
    <p:extLst>
      <p:ext uri="{BB962C8B-B14F-4D97-AF65-F5344CB8AC3E}">
        <p14:creationId xmlns:p14="http://schemas.microsoft.com/office/powerpoint/2010/main" val="89805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9045C6E-5EEB-CE19-FD29-7D90FCF75435}"/>
              </a:ext>
            </a:extLst>
          </p:cNvPr>
          <p:cNvSpPr>
            <a:spLocks noGrp="1"/>
          </p:cNvSpPr>
          <p:nvPr>
            <p:ph type="title"/>
          </p:nvPr>
        </p:nvSpPr>
        <p:spPr>
          <a:xfrm>
            <a:off x="525717" y="787068"/>
            <a:ext cx="5566263" cy="1455091"/>
          </a:xfrm>
        </p:spPr>
        <p:txBody>
          <a:bodyPr>
            <a:normAutofit/>
          </a:bodyPr>
          <a:lstStyle/>
          <a:p>
            <a:r>
              <a:rPr lang="en-AU" dirty="0"/>
              <a:t>Biopower: Challenges and Drawbacks</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8D0238BF-E05A-00DF-7D66-D092E5A6D806}"/>
              </a:ext>
            </a:extLst>
          </p:cNvPr>
          <p:cNvSpPr>
            <a:spLocks noGrp="1"/>
          </p:cNvSpPr>
          <p:nvPr>
            <p:ph idx="1"/>
          </p:nvPr>
        </p:nvSpPr>
        <p:spPr>
          <a:xfrm>
            <a:off x="525717" y="2796427"/>
            <a:ext cx="5566263" cy="3274503"/>
          </a:xfrm>
        </p:spPr>
        <p:txBody>
          <a:bodyPr>
            <a:normAutofit/>
          </a:bodyPr>
          <a:lstStyle/>
          <a:p>
            <a:pPr marL="342900" indent="-342900">
              <a:lnSpc>
                <a:spcPct val="100000"/>
              </a:lnSpc>
              <a:buFont typeface="Arial" panose="020B0604020202020204" pitchFamily="34" charset="0"/>
              <a:buChar char="•"/>
            </a:pPr>
            <a:r>
              <a:rPr lang="en-GB" sz="1300" b="1" dirty="0"/>
              <a:t>Transport &amp; storage: </a:t>
            </a:r>
            <a:r>
              <a:rPr lang="en-GB" sz="1300" dirty="0"/>
              <a:t>Biomass raw materials are organic &amp; break down. Transporting or storing raw materials for long periods of time can prove difficult or expensive. Resources are scattered, and it’s not always possible to put the processing facility close to the source. </a:t>
            </a:r>
          </a:p>
          <a:p>
            <a:pPr marL="342900" indent="-342900">
              <a:lnSpc>
                <a:spcPct val="100000"/>
              </a:lnSpc>
              <a:buFont typeface="Arial" panose="020B0604020202020204" pitchFamily="34" charset="0"/>
              <a:buChar char="•"/>
            </a:pPr>
            <a:r>
              <a:rPr lang="en-GB" sz="1300" b="1" dirty="0"/>
              <a:t>High initial costs: </a:t>
            </a:r>
            <a:r>
              <a:rPr lang="en-GB" sz="1300" dirty="0"/>
              <a:t>Biomass treatment technologies have high initial costs and require very large-scale plants with high input to be efficient. Smaller scale farmers or fuel companies often can’t afford to choose this option.</a:t>
            </a:r>
            <a:endParaRPr lang="en-GB" sz="1300" b="1" dirty="0"/>
          </a:p>
          <a:p>
            <a:pPr marL="342900" indent="-342900">
              <a:lnSpc>
                <a:spcPct val="100000"/>
              </a:lnSpc>
              <a:buFont typeface="Arial" panose="020B0604020202020204" pitchFamily="34" charset="0"/>
              <a:buChar char="•"/>
            </a:pPr>
            <a:r>
              <a:rPr lang="en-GB" sz="1300" b="1" dirty="0"/>
              <a:t>Lack of investment: </a:t>
            </a:r>
            <a:r>
              <a:rPr lang="en-GB" sz="1300" dirty="0"/>
              <a:t>Because of high initial cost and some other factors, biofuel is seen as a high market risk. Investors very rarely take the initiative to invest in the industry or research ways to make the process more efficient. Governments favour fossil fuels and often subsidize domestic fuel prices. </a:t>
            </a:r>
          </a:p>
        </p:txBody>
      </p:sp>
      <p:pic>
        <p:nvPicPr>
          <p:cNvPr id="4" name="Picture 3">
            <a:extLst>
              <a:ext uri="{FF2B5EF4-FFF2-40B4-BE49-F238E27FC236}">
                <a16:creationId xmlns:a16="http://schemas.microsoft.com/office/drawing/2014/main" id="{78CB6580-042C-36E9-93E5-D05C9B2E1591}"/>
              </a:ext>
            </a:extLst>
          </p:cNvPr>
          <p:cNvPicPr>
            <a:picLocks noChangeAspect="1"/>
          </p:cNvPicPr>
          <p:nvPr/>
        </p:nvPicPr>
        <p:blipFill rotWithShape="1">
          <a:blip r:embed="rId2"/>
          <a:srcRect l="17635" r="27273"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9976261"/>
      </p:ext>
    </p:extLst>
  </p:cSld>
  <p:clrMapOvr>
    <a:masterClrMapping/>
  </p:clrMapOvr>
</p:sld>
</file>

<file path=ppt/theme/theme1.xml><?xml version="1.0" encoding="utf-8"?>
<a:theme xmlns:a="http://schemas.openxmlformats.org/drawingml/2006/main" name="RocaVTI">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otalTime>140</TotalTime>
  <Words>814</Words>
  <Application>Microsoft Office PowerPoint</Application>
  <PresentationFormat>Widescreen</PresentationFormat>
  <Paragraphs>51</Paragraphs>
  <Slides>12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Avenir Next LT Pro Light</vt:lpstr>
      <vt:lpstr>Georgia Pro Semibold</vt:lpstr>
      <vt:lpstr>RocaVTI</vt:lpstr>
      <vt:lpstr>Biomass and Biopower</vt:lpstr>
      <vt:lpstr>What is Biomass?</vt:lpstr>
      <vt:lpstr>PowerPoint Presentation</vt:lpstr>
      <vt:lpstr>Renewable Energy Source</vt:lpstr>
      <vt:lpstr>Biopower</vt:lpstr>
      <vt:lpstr>Direct Combustion</vt:lpstr>
      <vt:lpstr>Gasification</vt:lpstr>
      <vt:lpstr>Anerobic Digestion</vt:lpstr>
      <vt:lpstr>Biopower: Challenges and Drawbacks</vt:lpstr>
      <vt:lpstr>Biopower: Challenges and Drawbacks</vt:lpstr>
      <vt:lpstr>Biopower: Benefits</vt:lpstr>
      <vt:lpstr>Biopower: Benefits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Biomass and Biopower</dc:title>
  <dc:creator>Sarah Burney</dc:creator>
  <cp:lastModifiedBy>Sarah Burney</cp:lastModifiedBy>
  <cp:revision>1</cp:revision>
  <dcterms:created xsi:type="dcterms:W3CDTF">2022-05-25T12:31:17Z</dcterms:created>
  <dcterms:modified xsi:type="dcterms:W3CDTF">2022-05-25T15:03:47Z</dcterms:modified>
</cp:coreProperties>
</file>