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4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D1D644-6373-4CF5-BDD9-D11ECBADEC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8DEA21E-4EB1-4078-B22C-C9F60B8724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039F4C9-6C99-4587-8C0F-42D66472CF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C882FE7-9DE9-42C5-9163-47337D3B17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D5CEC4E-53F9-48A1-B2B5-D19D306D5B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0FC6AAC-FE93-47E1-87C7-5429A1D71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2851E19-763D-4D45-918C-67788AEA4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145CD35-A36E-4B54-81A0-11845C013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8F9FC-9749-43EA-8708-544478813D9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2AB8058-61D8-4ED4-9439-02CE83BA3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339F796-DA97-4C4B-85DB-B4CA05AA8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B6E2B46-F16B-40D9-8930-555729435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DED808-70BD-4949-8947-BE560969026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1C55B0F-A1F9-4A9A-815A-6690F847E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CA3BE13-7A6C-4523-8DB7-D09973DBC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8F08BCB-CDC2-4908-8F21-14511E8F5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4ACBE7-CD38-4D49-A41B-5499A383B9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A7F5447-0E7E-4A88-AC42-4DC2E289F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0A6A4F-4CFC-4E5D-BC1A-2485FD682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A3362A9-8FD7-4A20-B124-F64D0342A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2741C8-2FA5-41B7-8C0E-2C3E4A117E9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30A784C-2B9F-45C8-B4B5-6DB7C1EB4C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183D87D-8278-4D7B-BCDE-755370FA7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CAA2E7B-FE79-45D7-8418-3F4C13DD6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A6B419-821E-47A0-86F4-806C521784B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49355E3-CE78-47D1-AD9D-7E6077E46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71FDB8B-C9E2-42A4-8A3F-9128042A8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026C756-5F74-487B-9E28-6D04ACC33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EBF3AF-379A-42C2-B28F-C14A4790B96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D35D543-159D-485C-A06D-25DAE24A8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752392B-58E1-4503-9124-82C8CC007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 i="0" spc="38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FB4E4-13CC-48C6-B033-9128BB69BE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5" y="4178240"/>
            <a:ext cx="633413" cy="1862139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61312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056C1-EF2E-43F2-A03C-78432F6967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84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01E1A-ED42-40AC-93E2-CB26FA814A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D2A5-459D-4BC8-9AD2-8182EDD052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55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1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 i="1">
                <a:solidFill>
                  <a:schemeClr val="tx1">
                    <a:alpha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31A19-6766-4311-9D2C-344D623B6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8" y="649306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2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7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3" y="1685927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96B51-79FD-4D87-9098-EF91F0256F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16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92FA7-ABF4-4E03-8936-9F51C5F990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62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369BB-03B0-47A9-BDA4-8D5510E448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2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23B4-F3C3-40A9-AD17-0926D2606E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6"/>
            <a:ext cx="3531600" cy="138499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1" y="882653"/>
            <a:ext cx="5760000" cy="48958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60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DD5D5-6556-4425-9AEE-539C336D31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0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8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1" cy="5238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60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30982-3BE2-4A22-8160-E214E7ACFA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2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7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1" y="6357170"/>
            <a:ext cx="176015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cap="all" spc="225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1" y="6357600"/>
            <a:ext cx="1760151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AED99F-D206-4E76-9006-F219690197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7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50000"/>
        </a:lnSpc>
        <a:spcBef>
          <a:spcPts val="750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2700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500" b="0" i="1" kern="1200" spc="38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810000" indent="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Tx/>
        <a:buNone/>
        <a:defRPr sz="1500" b="0" i="1" kern="1200" spc="38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350000" indent="-27000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8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907" userDrawn="1">
          <p15:clr>
            <a:srgbClr val="F26B43"/>
          </p15:clr>
        </p15:guide>
        <p15:guide id="4" pos="9333" userDrawn="1">
          <p15:clr>
            <a:srgbClr val="F26B43"/>
          </p15:clr>
        </p15:guide>
        <p15:guide id="5" orient="horz" pos="679" userDrawn="1">
          <p15:clr>
            <a:srgbClr val="F26B43"/>
          </p15:clr>
        </p15:guide>
        <p15:guide id="6" orient="horz" pos="3640" userDrawn="1">
          <p15:clr>
            <a:srgbClr val="F26B43"/>
          </p15:clr>
        </p15:guide>
        <p15:guide id="7" pos="8859" userDrawn="1">
          <p15:clr>
            <a:srgbClr val="F26B43"/>
          </p15:clr>
        </p15:guide>
        <p15:guide id="8" pos="8385" userDrawn="1">
          <p15:clr>
            <a:srgbClr val="F26B43"/>
          </p15:clr>
        </p15:guide>
        <p15:guide id="9" pos="7927" userDrawn="1">
          <p15:clr>
            <a:srgbClr val="F26B43"/>
          </p15:clr>
        </p15:guide>
        <p15:guide id="10" pos="1855" userDrawn="1">
          <p15:clr>
            <a:srgbClr val="F26B43"/>
          </p15:clr>
        </p15:guide>
        <p15:guide id="11" pos="1376" userDrawn="1">
          <p15:clr>
            <a:srgbClr val="F26B43"/>
          </p15:clr>
        </p15:guide>
        <p15:guide id="12" pos="2309" userDrawn="1">
          <p15:clr>
            <a:srgbClr val="F26B43"/>
          </p15:clr>
        </p15:guide>
        <p15:guide id="13" pos="2779" userDrawn="1">
          <p15:clr>
            <a:srgbClr val="F26B43"/>
          </p15:clr>
        </p15:guide>
        <p15:guide id="14" pos="7461" userDrawn="1">
          <p15:clr>
            <a:srgbClr val="F26B43"/>
          </p15:clr>
        </p15:guide>
        <p15:guide id="15" pos="3248" userDrawn="1">
          <p15:clr>
            <a:srgbClr val="F26B43"/>
          </p15:clr>
        </p15:guide>
        <p15:guide id="16" pos="6992" userDrawn="1">
          <p15:clr>
            <a:srgbClr val="F26B43"/>
          </p15:clr>
        </p15:guide>
        <p15:guide id="17" pos="3723" userDrawn="1">
          <p15:clr>
            <a:srgbClr val="F26B43"/>
          </p15:clr>
        </p15:guide>
        <p15:guide id="18" pos="6523" userDrawn="1">
          <p15:clr>
            <a:srgbClr val="F26B43"/>
          </p15:clr>
        </p15:guide>
        <p15:guide id="19" pos="6057" userDrawn="1">
          <p15:clr>
            <a:srgbClr val="F26B43"/>
          </p15:clr>
        </p15:guide>
        <p15:guide id="20" pos="4651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120" userDrawn="1">
          <p15:clr>
            <a:srgbClr val="F26B43"/>
          </p15:clr>
        </p15:guide>
        <p15:guide id="23" pos="453" userDrawn="1">
          <p15:clr>
            <a:srgbClr val="A4A3A4"/>
          </p15:clr>
        </p15:guide>
        <p15:guide id="24" pos="9787" userDrawn="1">
          <p15:clr>
            <a:srgbClr val="A4A3A4"/>
          </p15:clr>
        </p15:guide>
        <p15:guide id="25" orient="horz" pos="1062" userDrawn="1">
          <p15:clr>
            <a:srgbClr val="5ACBF0"/>
          </p15:clr>
        </p15:guide>
        <p15:guide id="26" orient="horz" pos="3982" userDrawn="1">
          <p15:clr>
            <a:srgbClr val="A4A3A4"/>
          </p15:clr>
        </p15:guide>
        <p15:guide id="27" orient="horz" pos="338" userDrawn="1">
          <p15:clr>
            <a:srgbClr val="A4A3A4"/>
          </p15:clr>
        </p15:guide>
        <p15:guide id="28" orient="horz" pos="950" userDrawn="1">
          <p15:clr>
            <a:srgbClr val="5ACBF0"/>
          </p15:clr>
        </p15:guide>
        <p15:guide id="29" orient="horz" pos="249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29EF153-9DDA-44F3-A08F-8905D4BED5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7600" y="1079500"/>
            <a:ext cx="4636800" cy="2138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dirty="0"/>
              <a:t>Idioms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4572442-0095-44BC-BC76-EF9F7EF758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77600" y="4113213"/>
            <a:ext cx="46368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Year 8 Vocab – Term 2, Week 3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9578809-4F8C-4A9B-A59D-0D7BDA6B1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B6DADE07-3826-4857-9180-7DB77BCCE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22" name="Freeform 64">
                <a:extLst>
                  <a:ext uri="{FF2B5EF4-FFF2-40B4-BE49-F238E27FC236}">
                    <a16:creationId xmlns:a16="http://schemas.microsoft.com/office/drawing/2014/main" id="{5C21CC9E-9E93-47EE-B6BE-DAF0D163FF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1">
                <a:extLst>
                  <a:ext uri="{FF2B5EF4-FFF2-40B4-BE49-F238E27FC236}">
                    <a16:creationId xmlns:a16="http://schemas.microsoft.com/office/drawing/2014/main" id="{F98634D8-7CA3-4C66-8CD8-4D6F24833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61">
                <a:extLst>
                  <a:ext uri="{FF2B5EF4-FFF2-40B4-BE49-F238E27FC236}">
                    <a16:creationId xmlns:a16="http://schemas.microsoft.com/office/drawing/2014/main" id="{579AC1E2-C2CF-4BA7-82B4-C8CCC73056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78">
                <a:extLst>
                  <a:ext uri="{FF2B5EF4-FFF2-40B4-BE49-F238E27FC236}">
                    <a16:creationId xmlns:a16="http://schemas.microsoft.com/office/drawing/2014/main" id="{FD089815-EEDF-4A19-B1A5-CD51F7D646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4">
                <a:extLst>
                  <a:ext uri="{FF2B5EF4-FFF2-40B4-BE49-F238E27FC236}">
                    <a16:creationId xmlns:a16="http://schemas.microsoft.com/office/drawing/2014/main" id="{3913B299-F5CE-4C72-A020-2AFCFFDB7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7">
                <a:extLst>
                  <a:ext uri="{FF2B5EF4-FFF2-40B4-BE49-F238E27FC236}">
                    <a16:creationId xmlns:a16="http://schemas.microsoft.com/office/drawing/2014/main" id="{38067600-ABBC-4D8F-B242-026D39DB9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60">
                <a:extLst>
                  <a:ext uri="{FF2B5EF4-FFF2-40B4-BE49-F238E27FC236}">
                    <a16:creationId xmlns:a16="http://schemas.microsoft.com/office/drawing/2014/main" id="{AF1082FE-D7C7-430A-B6DF-041CD1FBF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59">
                <a:extLst>
                  <a:ext uri="{FF2B5EF4-FFF2-40B4-BE49-F238E27FC236}">
                    <a16:creationId xmlns:a16="http://schemas.microsoft.com/office/drawing/2014/main" id="{D20DF48A-C1E5-483E-B21B-EDC96EC75D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62">
                <a:extLst>
                  <a:ext uri="{FF2B5EF4-FFF2-40B4-BE49-F238E27FC236}">
                    <a16:creationId xmlns:a16="http://schemas.microsoft.com/office/drawing/2014/main" id="{BE0F4360-2529-43AE-8AD9-1B7B3F903C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65">
                <a:extLst>
                  <a:ext uri="{FF2B5EF4-FFF2-40B4-BE49-F238E27FC236}">
                    <a16:creationId xmlns:a16="http://schemas.microsoft.com/office/drawing/2014/main" id="{B1B8DE27-1A2A-48A2-A329-B0F4201A7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9">
                <a:extLst>
                  <a:ext uri="{FF2B5EF4-FFF2-40B4-BE49-F238E27FC236}">
                    <a16:creationId xmlns:a16="http://schemas.microsoft.com/office/drawing/2014/main" id="{9BD6F64A-2862-4703-A7E6-6D3295621F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82">
                <a:extLst>
                  <a:ext uri="{FF2B5EF4-FFF2-40B4-BE49-F238E27FC236}">
                    <a16:creationId xmlns:a16="http://schemas.microsoft.com/office/drawing/2014/main" id="{DA103B72-E0CF-45F0-A7D0-21ECD0175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85">
                <a:extLst>
                  <a:ext uri="{FF2B5EF4-FFF2-40B4-BE49-F238E27FC236}">
                    <a16:creationId xmlns:a16="http://schemas.microsoft.com/office/drawing/2014/main" id="{12BF02EE-B84D-4508-86AE-720FFD081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88">
                <a:extLst>
                  <a:ext uri="{FF2B5EF4-FFF2-40B4-BE49-F238E27FC236}">
                    <a16:creationId xmlns:a16="http://schemas.microsoft.com/office/drawing/2014/main" id="{63DEFA47-924F-47EC-8A1A-E8D4E1D286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18E9EAB0-A7D4-43A2-BE0E-0285979BC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237" name="Line 63">
                  <a:extLst>
                    <a:ext uri="{FF2B5EF4-FFF2-40B4-BE49-F238E27FC236}">
                      <a16:creationId xmlns:a16="http://schemas.microsoft.com/office/drawing/2014/main" id="{0918A230-E769-4D1D-BAD9-E5835E2C8D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66">
                  <a:extLst>
                    <a:ext uri="{FF2B5EF4-FFF2-40B4-BE49-F238E27FC236}">
                      <a16:creationId xmlns:a16="http://schemas.microsoft.com/office/drawing/2014/main" id="{8387A7CE-102C-40EE-9CF5-025C3DD8D49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Line 67">
                  <a:extLst>
                    <a:ext uri="{FF2B5EF4-FFF2-40B4-BE49-F238E27FC236}">
                      <a16:creationId xmlns:a16="http://schemas.microsoft.com/office/drawing/2014/main" id="{04D252BC-127A-412D-BC8A-003132AE7C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80">
                  <a:extLst>
                    <a:ext uri="{FF2B5EF4-FFF2-40B4-BE49-F238E27FC236}">
                      <a16:creationId xmlns:a16="http://schemas.microsoft.com/office/drawing/2014/main" id="{DBF98D9E-95AE-499D-90A5-B46B881160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83">
                  <a:extLst>
                    <a:ext uri="{FF2B5EF4-FFF2-40B4-BE49-F238E27FC236}">
                      <a16:creationId xmlns:a16="http://schemas.microsoft.com/office/drawing/2014/main" id="{DF93481C-D4B8-49D1-8DB5-0DDFD0A975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86">
                  <a:extLst>
                    <a:ext uri="{FF2B5EF4-FFF2-40B4-BE49-F238E27FC236}">
                      <a16:creationId xmlns:a16="http://schemas.microsoft.com/office/drawing/2014/main" id="{E08AF258-8D62-4B36-9315-8652E31710E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89">
                  <a:extLst>
                    <a:ext uri="{FF2B5EF4-FFF2-40B4-BE49-F238E27FC236}">
                      <a16:creationId xmlns:a16="http://schemas.microsoft.com/office/drawing/2014/main" id="{DCAC5381-7C87-4FB1-922C-72424F35D4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3D131BB-56BB-4799-9DE1-95E397FA6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BD75D3A2-6328-49F4-A5C7-BDBEBE87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FB386BFB-69FD-4CED-89B4-6E45CD3340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0E0292B6-9C83-4545-9DB9-6D216C6491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Rectangle 30">
                  <a:extLst>
                    <a:ext uri="{FF2B5EF4-FFF2-40B4-BE49-F238E27FC236}">
                      <a16:creationId xmlns:a16="http://schemas.microsoft.com/office/drawing/2014/main" id="{218E320A-887F-4DBF-8CCC-A0E849F364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30">
                  <a:extLst>
                    <a:ext uri="{FF2B5EF4-FFF2-40B4-BE49-F238E27FC236}">
                      <a16:creationId xmlns:a16="http://schemas.microsoft.com/office/drawing/2014/main" id="{70456DE9-EFE8-480B-904C-C4E4521BA8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FFAC87AC-6F0D-41C3-A96D-583587DBD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BBBB3529-7770-48BD-9A2D-61CB322B48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B4D2F05B-BBCD-4783-BDE0-43D73C2675E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C54BFAD-42ED-48A4-AA55-3BE394C44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FB341D07-45D8-4F3A-B413-FD2B278A24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11" name="Freeform 68">
                  <a:extLst>
                    <a:ext uri="{FF2B5EF4-FFF2-40B4-BE49-F238E27FC236}">
                      <a16:creationId xmlns:a16="http://schemas.microsoft.com/office/drawing/2014/main" id="{872DAC2D-6CA9-4BA0-9831-D9BCA4630F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69">
                  <a:extLst>
                    <a:ext uri="{FF2B5EF4-FFF2-40B4-BE49-F238E27FC236}">
                      <a16:creationId xmlns:a16="http://schemas.microsoft.com/office/drawing/2014/main" id="{79883F04-2F99-488F-B3C5-0B29E181A1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70">
                  <a:extLst>
                    <a:ext uri="{FF2B5EF4-FFF2-40B4-BE49-F238E27FC236}">
                      <a16:creationId xmlns:a16="http://schemas.microsoft.com/office/drawing/2014/main" id="{588E0A03-E6DB-4D96-82A1-39AAB99850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2032D250-40F2-4BE1-9E51-51D612431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08" name="Freeform 68">
                  <a:extLst>
                    <a:ext uri="{FF2B5EF4-FFF2-40B4-BE49-F238E27FC236}">
                      <a16:creationId xmlns:a16="http://schemas.microsoft.com/office/drawing/2014/main" id="{CFF6B335-FCBC-4111-B6E0-010A0CCF6A3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69">
                  <a:extLst>
                    <a:ext uri="{FF2B5EF4-FFF2-40B4-BE49-F238E27FC236}">
                      <a16:creationId xmlns:a16="http://schemas.microsoft.com/office/drawing/2014/main" id="{F3A4A21F-DBFE-4F02-A66E-C6F0ECB698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70">
                  <a:extLst>
                    <a:ext uri="{FF2B5EF4-FFF2-40B4-BE49-F238E27FC236}">
                      <a16:creationId xmlns:a16="http://schemas.microsoft.com/office/drawing/2014/main" id="{3A5E5CE1-528A-4B41-A739-BFE450F1F9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C88FC08C-C419-4B3F-B3C4-074AE7045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69E4645-4CFC-4C14-9639-295E67859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A75D1D75-29EC-4168-9B74-DD31796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7" name="Freeform 64">
                <a:extLst>
                  <a:ext uri="{FF2B5EF4-FFF2-40B4-BE49-F238E27FC236}">
                    <a16:creationId xmlns:a16="http://schemas.microsoft.com/office/drawing/2014/main" id="{5C244629-4F62-4555-8576-76E450C712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1">
                <a:extLst>
                  <a:ext uri="{FF2B5EF4-FFF2-40B4-BE49-F238E27FC236}">
                    <a16:creationId xmlns:a16="http://schemas.microsoft.com/office/drawing/2014/main" id="{33FE7FD6-ED0C-4A85-BB37-50D5DEFE5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61">
                <a:extLst>
                  <a:ext uri="{FF2B5EF4-FFF2-40B4-BE49-F238E27FC236}">
                    <a16:creationId xmlns:a16="http://schemas.microsoft.com/office/drawing/2014/main" id="{E321CBA3-94D7-498A-AA58-32E5E21DAA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78">
                <a:extLst>
                  <a:ext uri="{FF2B5EF4-FFF2-40B4-BE49-F238E27FC236}">
                    <a16:creationId xmlns:a16="http://schemas.microsoft.com/office/drawing/2014/main" id="{A483E481-9A4F-433D-83BF-BE219AE92A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84">
                <a:extLst>
                  <a:ext uri="{FF2B5EF4-FFF2-40B4-BE49-F238E27FC236}">
                    <a16:creationId xmlns:a16="http://schemas.microsoft.com/office/drawing/2014/main" id="{3BD25EE3-866C-4F95-87D6-3539B174A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87">
                <a:extLst>
                  <a:ext uri="{FF2B5EF4-FFF2-40B4-BE49-F238E27FC236}">
                    <a16:creationId xmlns:a16="http://schemas.microsoft.com/office/drawing/2014/main" id="{7C4C4F76-8DA9-47EA-94F9-1D400388FA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60">
                <a:extLst>
                  <a:ext uri="{FF2B5EF4-FFF2-40B4-BE49-F238E27FC236}">
                    <a16:creationId xmlns:a16="http://schemas.microsoft.com/office/drawing/2014/main" id="{025FE981-874E-47FE-81B8-F025D2BF9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59">
                <a:extLst>
                  <a:ext uri="{FF2B5EF4-FFF2-40B4-BE49-F238E27FC236}">
                    <a16:creationId xmlns:a16="http://schemas.microsoft.com/office/drawing/2014/main" id="{5680B73A-298E-4BDA-AB07-ACC8314E4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2">
                <a:extLst>
                  <a:ext uri="{FF2B5EF4-FFF2-40B4-BE49-F238E27FC236}">
                    <a16:creationId xmlns:a16="http://schemas.microsoft.com/office/drawing/2014/main" id="{01AFB333-D097-4235-A165-C9D3CDC2FE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65">
                <a:extLst>
                  <a:ext uri="{FF2B5EF4-FFF2-40B4-BE49-F238E27FC236}">
                    <a16:creationId xmlns:a16="http://schemas.microsoft.com/office/drawing/2014/main" id="{66C11AEB-D3F2-45AA-9C41-CA142A02E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79">
                <a:extLst>
                  <a:ext uri="{FF2B5EF4-FFF2-40B4-BE49-F238E27FC236}">
                    <a16:creationId xmlns:a16="http://schemas.microsoft.com/office/drawing/2014/main" id="{2EAA79E5-B4EE-4477-A9D7-38234A19D4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82">
                <a:extLst>
                  <a:ext uri="{FF2B5EF4-FFF2-40B4-BE49-F238E27FC236}">
                    <a16:creationId xmlns:a16="http://schemas.microsoft.com/office/drawing/2014/main" id="{A2EB3CA6-CF43-44E7-A82B-C86FF6A75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85">
                <a:extLst>
                  <a:ext uri="{FF2B5EF4-FFF2-40B4-BE49-F238E27FC236}">
                    <a16:creationId xmlns:a16="http://schemas.microsoft.com/office/drawing/2014/main" id="{635B3B6D-8A83-4CF1-AE24-D872BCE07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88">
                <a:extLst>
                  <a:ext uri="{FF2B5EF4-FFF2-40B4-BE49-F238E27FC236}">
                    <a16:creationId xmlns:a16="http://schemas.microsoft.com/office/drawing/2014/main" id="{67274B73-EB7F-4885-8375-DCC193DE8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B0EE02B4-8ECF-4636-B55D-11A3869E6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282" name="Line 63">
                  <a:extLst>
                    <a:ext uri="{FF2B5EF4-FFF2-40B4-BE49-F238E27FC236}">
                      <a16:creationId xmlns:a16="http://schemas.microsoft.com/office/drawing/2014/main" id="{97860271-66A3-4C76-9A50-EF7ADA1D95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Line 66">
                  <a:extLst>
                    <a:ext uri="{FF2B5EF4-FFF2-40B4-BE49-F238E27FC236}">
                      <a16:creationId xmlns:a16="http://schemas.microsoft.com/office/drawing/2014/main" id="{CD0262E2-572E-453D-8FE4-46EDF0C75C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Line 67">
                  <a:extLst>
                    <a:ext uri="{FF2B5EF4-FFF2-40B4-BE49-F238E27FC236}">
                      <a16:creationId xmlns:a16="http://schemas.microsoft.com/office/drawing/2014/main" id="{504EAB1B-BE08-49A3-91E4-2F59777FF8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Line 80">
                  <a:extLst>
                    <a:ext uri="{FF2B5EF4-FFF2-40B4-BE49-F238E27FC236}">
                      <a16:creationId xmlns:a16="http://schemas.microsoft.com/office/drawing/2014/main" id="{1BA1BFEB-5D6B-4011-8814-75FDF39A8C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Line 83">
                  <a:extLst>
                    <a:ext uri="{FF2B5EF4-FFF2-40B4-BE49-F238E27FC236}">
                      <a16:creationId xmlns:a16="http://schemas.microsoft.com/office/drawing/2014/main" id="{58D635F3-CD70-43D2-9FAE-690BB6A8C02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Line 86">
                  <a:extLst>
                    <a:ext uri="{FF2B5EF4-FFF2-40B4-BE49-F238E27FC236}">
                      <a16:creationId xmlns:a16="http://schemas.microsoft.com/office/drawing/2014/main" id="{7D4A71ED-4313-45E2-9078-0A2179F609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Line 89">
                  <a:extLst>
                    <a:ext uri="{FF2B5EF4-FFF2-40B4-BE49-F238E27FC236}">
                      <a16:creationId xmlns:a16="http://schemas.microsoft.com/office/drawing/2014/main" id="{F71A8BF4-8580-4405-93CC-68682C9EFB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503EA70C-259E-4844-83FD-A8152374D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2D8DEFBA-3794-41DB-BA53-A168E4B02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F74D1351-C939-4ABA-A2D0-F13C1F3BF5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D672A249-195A-4DAD-984C-AC6C894A6FD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Rectangle 30">
                  <a:extLst>
                    <a:ext uri="{FF2B5EF4-FFF2-40B4-BE49-F238E27FC236}">
                      <a16:creationId xmlns:a16="http://schemas.microsoft.com/office/drawing/2014/main" id="{B2751033-92CC-43C5-B09D-BEAC921297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30">
                  <a:extLst>
                    <a:ext uri="{FF2B5EF4-FFF2-40B4-BE49-F238E27FC236}">
                      <a16:creationId xmlns:a16="http://schemas.microsoft.com/office/drawing/2014/main" id="{810A9024-F6AE-46E1-AF5B-23C1BAF52A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6148CDE3-7E34-46A7-A2A1-B2418BA6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DFB487FA-CAC6-469F-8D07-227D88323A7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4B6721C-6379-4342-B632-2288DDDD12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58C06E09-320E-44ED-8B43-2BB2CE74A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2F42D42C-CE47-479C-A563-298CD9035F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56" name="Freeform 68">
                  <a:extLst>
                    <a:ext uri="{FF2B5EF4-FFF2-40B4-BE49-F238E27FC236}">
                      <a16:creationId xmlns:a16="http://schemas.microsoft.com/office/drawing/2014/main" id="{65202664-9154-4377-8C3E-9BA25B78A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69">
                  <a:extLst>
                    <a:ext uri="{FF2B5EF4-FFF2-40B4-BE49-F238E27FC236}">
                      <a16:creationId xmlns:a16="http://schemas.microsoft.com/office/drawing/2014/main" id="{F0361EFD-383F-40DA-936A-1EC55BBA67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Line 70">
                  <a:extLst>
                    <a:ext uri="{FF2B5EF4-FFF2-40B4-BE49-F238E27FC236}">
                      <a16:creationId xmlns:a16="http://schemas.microsoft.com/office/drawing/2014/main" id="{0899FE39-C088-493A-A9ED-9C70D9427F5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04A185DA-EED5-4241-BCE2-7DFF9775B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53" name="Freeform 68">
                  <a:extLst>
                    <a:ext uri="{FF2B5EF4-FFF2-40B4-BE49-F238E27FC236}">
                      <a16:creationId xmlns:a16="http://schemas.microsoft.com/office/drawing/2014/main" id="{1D1D1F03-0895-4603-B54A-30778D288D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69">
                  <a:extLst>
                    <a:ext uri="{FF2B5EF4-FFF2-40B4-BE49-F238E27FC236}">
                      <a16:creationId xmlns:a16="http://schemas.microsoft.com/office/drawing/2014/main" id="{4205B00F-0C22-4C32-B408-130BD2BCA2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70">
                  <a:extLst>
                    <a:ext uri="{FF2B5EF4-FFF2-40B4-BE49-F238E27FC236}">
                      <a16:creationId xmlns:a16="http://schemas.microsoft.com/office/drawing/2014/main" id="{0307197D-6DFE-4C69-95F1-42678413BA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33F5B1D-C71F-48CC-9989-91056EF68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en-US" altLang="en-US" sz="3200" dirty="0"/>
              <a:t>Bury the hatchet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04C05EE-EC4E-4772-BAFB-818E18265D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000" y="2361601"/>
            <a:ext cx="4078800" cy="341690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altLang="en-US" sz="1800" b="1" dirty="0"/>
              <a:t>“Harry and Ben have finally agreed to </a:t>
            </a:r>
            <a:r>
              <a:rPr lang="en-US" altLang="en-US" sz="1800" b="1" i="1" dirty="0"/>
              <a:t>bury the hatchet</a:t>
            </a:r>
            <a:r>
              <a:rPr lang="en-US" altLang="en-US" sz="1800" b="1" dirty="0"/>
              <a:t> and cooperate.”</a:t>
            </a:r>
          </a:p>
          <a:p>
            <a:pPr marL="0" indent="0">
              <a:buNone/>
              <a:defRPr/>
            </a:pPr>
            <a:r>
              <a:rPr lang="en-US" altLang="en-US" sz="1800" u="sng" dirty="0"/>
              <a:t>Meaning</a:t>
            </a:r>
            <a:r>
              <a:rPr lang="en-US" altLang="en-US" sz="1800" dirty="0"/>
              <a:t>: to settle an argument </a:t>
            </a:r>
          </a:p>
          <a:p>
            <a:pPr marL="0" indent="0">
              <a:buNone/>
              <a:defRPr/>
            </a:pPr>
            <a:r>
              <a:rPr lang="en-US" altLang="en-US" sz="1800" u="sng" dirty="0"/>
              <a:t>Origin</a:t>
            </a:r>
            <a:r>
              <a:rPr lang="en-US" altLang="en-US" sz="1800" dirty="0"/>
              <a:t>: Native Americans used to have a ceremony at the end of a war.  To show it was over, they would bury their weapons in the dirt.  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1">
            <a:extLst>
              <a:ext uri="{FF2B5EF4-FFF2-40B4-BE49-F238E27FC236}">
                <a16:creationId xmlns:a16="http://schemas.microsoft.com/office/drawing/2014/main" id="{3817069C-BEC2-4B16-808E-17B581D9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7"/>
          <a:stretch>
            <a:fillRect/>
          </a:stretch>
        </p:blipFill>
        <p:spPr bwMode="auto">
          <a:xfrm>
            <a:off x="6651127" y="1564918"/>
            <a:ext cx="4999885" cy="372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895679C-D2FD-429C-97B2-9B95AF16B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>
              <a:defRPr/>
            </a:pPr>
            <a:r>
              <a:rPr lang="en-US" altLang="en-US" sz="3200" dirty="0"/>
              <a:t>Dutch treat / Go Dutch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2F2BDF3-4CA9-454B-837D-5CE53FA21D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000" y="2361601"/>
            <a:ext cx="4078800" cy="34169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b="1" dirty="0"/>
              <a:t>“Gina invited us to dinner at an expensive restaurant and then insisted we </a:t>
            </a:r>
            <a:r>
              <a:rPr lang="en-US" altLang="en-US" sz="1400" b="1" i="1" dirty="0"/>
              <a:t>go Dutch</a:t>
            </a:r>
            <a:r>
              <a:rPr lang="en-US" altLang="en-US" sz="1400" b="1" dirty="0"/>
              <a:t>.”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 dirty="0"/>
              <a:t>Meaning</a:t>
            </a:r>
            <a:r>
              <a:rPr lang="en-US" altLang="en-US" sz="1400" dirty="0"/>
              <a:t>: each person pays for their own food or entertainment.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 dirty="0"/>
              <a:t>Origin</a:t>
            </a:r>
            <a:r>
              <a:rPr lang="en-US" altLang="en-US" sz="1400" dirty="0"/>
              <a:t>: In the 17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Century there was rivalry between the British and the Dutch, who the Brits thought were stingy and tight-fisted (not generous). Instead of ‘treating’ your friends to a meal, a Dutch ‘treat’ means making them pay for their own food. 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1">
            <a:extLst>
              <a:ext uri="{FF2B5EF4-FFF2-40B4-BE49-F238E27FC236}">
                <a16:creationId xmlns:a16="http://schemas.microsoft.com/office/drawing/2014/main" id="{3F769686-FE6F-4F07-9B98-FD264403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725" y="540033"/>
            <a:ext cx="4978688" cy="57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5" name="Rectangle 264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3135EDC-E2B8-42E8-8E16-C15B0025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000" y="540000"/>
            <a:ext cx="3528000" cy="2303213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en-US" sz="3200" dirty="0"/>
              <a:t>Fair-weather friend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751853-59F2-47A8-8538-B5CB82837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43552" y="450000"/>
            <a:ext cx="6107460" cy="2484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b="1"/>
              <a:t>“You can’t count on Penny when you’re in trouble, she’s such a </a:t>
            </a:r>
            <a:r>
              <a:rPr lang="en-US" altLang="en-US" sz="1400" b="1" i="1"/>
              <a:t>fair-weather</a:t>
            </a:r>
            <a:r>
              <a:rPr lang="en-US" altLang="en-US" sz="1400" b="1"/>
              <a:t> </a:t>
            </a:r>
            <a:r>
              <a:rPr lang="en-US" altLang="en-US" sz="1400" b="1" i="1"/>
              <a:t>friend</a:t>
            </a:r>
            <a:r>
              <a:rPr lang="en-US" altLang="en-US" sz="1400" b="1"/>
              <a:t>.”</a:t>
            </a:r>
            <a:endParaRPr lang="en-US" altLang="en-US" sz="1400" b="1" u="sng"/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/>
              <a:t>Meaning</a:t>
            </a:r>
            <a:r>
              <a:rPr lang="en-US" altLang="en-US" sz="1400"/>
              <a:t>: a person who is only friends with you when things are going well. They desert you when times are difficult.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/>
              <a:t>Origin</a:t>
            </a:r>
            <a:r>
              <a:rPr lang="en-US" altLang="en-US" sz="1400"/>
              <a:t>: Life usually feels better when the weather is sunny with blue skies. A friend who ditches you when times are bad, or “foul weather,” is not a very good friend.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FD62F430-4BCD-4977-9F5A-5865EC4B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b="14928"/>
          <a:stretch>
            <a:fillRect/>
          </a:stretch>
        </p:blipFill>
        <p:spPr bwMode="auto">
          <a:xfrm>
            <a:off x="2798339" y="3429000"/>
            <a:ext cx="6595674" cy="28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4238D8A-2328-424F-8796-E22B8B53B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369" y="395297"/>
            <a:ext cx="4078800" cy="1594282"/>
          </a:xfrm>
        </p:spPr>
        <p:txBody>
          <a:bodyPr wrap="square" anchor="b">
            <a:normAutofit/>
          </a:bodyPr>
          <a:lstStyle/>
          <a:p>
            <a:pPr algn="ctr">
              <a:defRPr/>
            </a:pPr>
            <a:r>
              <a:rPr lang="en-US" altLang="en-US" sz="3200" dirty="0"/>
              <a:t>Hot under the collar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0B4AE51C-9749-43D9-835E-850E764B2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r="6584" b="1"/>
          <a:stretch/>
        </p:blipFill>
        <p:spPr bwMode="auto"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91CAF19-6E67-4605-B226-E52BA94204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369" y="2877018"/>
            <a:ext cx="4078800" cy="290148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1600" b="1" dirty="0"/>
              <a:t>“I have to be home by 11 or my dad will get </a:t>
            </a:r>
            <a:r>
              <a:rPr lang="en-US" altLang="en-US" sz="1600" b="1" i="1" dirty="0"/>
              <a:t>hot under the collar.”</a:t>
            </a:r>
          </a:p>
          <a:p>
            <a:pPr marL="0" indent="0">
              <a:buNone/>
              <a:defRPr/>
            </a:pPr>
            <a:r>
              <a:rPr lang="en-US" altLang="en-US" sz="1600" u="sng" dirty="0"/>
              <a:t>Meaning</a:t>
            </a:r>
            <a:r>
              <a:rPr lang="en-US" altLang="en-US" sz="1600" dirty="0"/>
              <a:t>: to be angry or embarrassed</a:t>
            </a:r>
          </a:p>
          <a:p>
            <a:pPr marL="0" indent="0">
              <a:buNone/>
              <a:defRPr/>
            </a:pPr>
            <a:r>
              <a:rPr lang="en-US" altLang="en-US" sz="1600" u="sng" dirty="0"/>
              <a:t>Origin</a:t>
            </a:r>
            <a:r>
              <a:rPr lang="en-US" altLang="en-US" sz="1600" dirty="0"/>
              <a:t>: When people get angry or upset their necks and faces sometimes turn red. The area under their collar is getting hot.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5" name="Rectangle 264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A1F54F7-5BCD-4D6B-A365-0B53F2F1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>
              <a:defRPr/>
            </a:pPr>
            <a:r>
              <a:rPr lang="en-US" altLang="en-US"/>
              <a:t>The Midas touch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08F0106-1507-421D-9957-690520D1A7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000" y="2361601"/>
            <a:ext cx="4078800" cy="34169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b="1" dirty="0"/>
              <a:t>“Darryl is making millions designing clothing. I think he must have </a:t>
            </a:r>
            <a:r>
              <a:rPr lang="en-US" altLang="en-US" sz="1400" b="1" i="1" dirty="0"/>
              <a:t>the Midas touch</a:t>
            </a:r>
            <a:r>
              <a:rPr lang="en-US" altLang="en-US" sz="1400" b="1" dirty="0"/>
              <a:t>.”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 dirty="0"/>
              <a:t>Meaning</a:t>
            </a:r>
            <a:r>
              <a:rPr lang="en-US" altLang="en-US" sz="1400" dirty="0"/>
              <a:t>: the ability to make a lot of money at whatever you do.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 dirty="0"/>
              <a:t>Origin</a:t>
            </a:r>
            <a:r>
              <a:rPr lang="en-US" altLang="en-US" sz="1400" dirty="0"/>
              <a:t>: In Greek Mythology, King Midas loved gold and wanted to be rich. The god Dionysus gave Midas a special power - everything he touched turned to gold. He was thrilled, until his food and his daughter turned to gold too. 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1">
            <a:extLst>
              <a:ext uri="{FF2B5EF4-FFF2-40B4-BE49-F238E27FC236}">
                <a16:creationId xmlns:a16="http://schemas.microsoft.com/office/drawing/2014/main" id="{591CD307-F749-40CE-B775-2728E43F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127" y="2177701"/>
            <a:ext cx="4999885" cy="24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TM45037019[[fn=Frosty]]</Template>
  <TotalTime>207</TotalTime>
  <Words>373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Goudy Old Style</vt:lpstr>
      <vt:lpstr>Wingdings</vt:lpstr>
      <vt:lpstr>FrostyVTI</vt:lpstr>
      <vt:lpstr>Idioms </vt:lpstr>
      <vt:lpstr>Bury the hatchet</vt:lpstr>
      <vt:lpstr>Dutch treat / Go Dutch</vt:lpstr>
      <vt:lpstr>Fair-weather friend</vt:lpstr>
      <vt:lpstr>Hot under the collar</vt:lpstr>
      <vt:lpstr>The Midas touch</vt:lpstr>
    </vt:vector>
  </TitlesOfParts>
  <Company>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</dc:title>
  <dc:creator>Mary</dc:creator>
  <cp:lastModifiedBy>Sarah Burney</cp:lastModifiedBy>
  <cp:revision>21</cp:revision>
  <dcterms:created xsi:type="dcterms:W3CDTF">2009-03-31T01:53:57Z</dcterms:created>
  <dcterms:modified xsi:type="dcterms:W3CDTF">2022-02-20T13:21:38Z</dcterms:modified>
</cp:coreProperties>
</file>