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7A5E5C1-B8C9-469A-B0E8-843859F63B8A}"/>
    <pc:docChg chg="custSel modSld sldOrd">
      <pc:chgData name="Sarah Burney" userId="3ff1fe9c-ec4d-4417-af83-dbc6e1aa8c41" providerId="ADAL" clId="{17A5E5C1-B8C9-469A-B0E8-843859F63B8A}" dt="2022-02-20T13:26:57.489" v="37"/>
      <pc:docMkLst>
        <pc:docMk/>
      </pc:docMkLst>
      <pc:sldChg chg="modSp mod">
        <pc:chgData name="Sarah Burney" userId="3ff1fe9c-ec4d-4417-af83-dbc6e1aa8c41" providerId="ADAL" clId="{17A5E5C1-B8C9-469A-B0E8-843859F63B8A}" dt="2022-02-20T13:26:43.753" v="29" actId="20577"/>
        <pc:sldMkLst>
          <pc:docMk/>
          <pc:sldMk cId="0" sldId="256"/>
        </pc:sldMkLst>
        <pc:spChg chg="mod">
          <ac:chgData name="Sarah Burney" userId="3ff1fe9c-ec4d-4417-af83-dbc6e1aa8c41" providerId="ADAL" clId="{17A5E5C1-B8C9-469A-B0E8-843859F63B8A}" dt="2022-02-20T13:26:43.753" v="29" actId="20577"/>
          <ac:spMkLst>
            <pc:docMk/>
            <pc:sldMk cId="0" sldId="256"/>
            <ac:spMk id="2051" creationId="{C2F736D3-A6AD-4A9C-9056-279909578000}"/>
          </ac:spMkLst>
        </pc:spChg>
      </pc:sldChg>
      <pc:sldChg chg="ord">
        <pc:chgData name="Sarah Burney" userId="3ff1fe9c-ec4d-4417-af83-dbc6e1aa8c41" providerId="ADAL" clId="{17A5E5C1-B8C9-469A-B0E8-843859F63B8A}" dt="2022-02-20T13:26:57.489" v="37"/>
        <pc:sldMkLst>
          <pc:docMk/>
          <pc:sldMk cId="0" sldId="258"/>
        </pc:sldMkLst>
      </pc:sldChg>
      <pc:sldChg chg="ord">
        <pc:chgData name="Sarah Burney" userId="3ff1fe9c-ec4d-4417-af83-dbc6e1aa8c41" providerId="ADAL" clId="{17A5E5C1-B8C9-469A-B0E8-843859F63B8A}" dt="2022-02-20T13:26:51.713" v="31"/>
        <pc:sldMkLst>
          <pc:docMk/>
          <pc:sldMk cId="0" sldId="260"/>
        </pc:sldMkLst>
      </pc:sldChg>
      <pc:sldChg chg="ord">
        <pc:chgData name="Sarah Burney" userId="3ff1fe9c-ec4d-4417-af83-dbc6e1aa8c41" providerId="ADAL" clId="{17A5E5C1-B8C9-469A-B0E8-843859F63B8A}" dt="2022-02-20T13:26:55.305" v="35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4BCAE8-90F7-42CA-804A-700DC38F02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16B91C-8418-4092-BAD0-FA2EDF8CCC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1E4D138-B0DA-4B47-9063-32FB631B6C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EEE8AF6-A65F-4CE4-833E-9C01495D6B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B9DBF20-7949-4E38-8AC7-18A65483BA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996BE0B-181B-4B0F-86FD-A6C2CD31B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DA52E8-D954-4EDD-B1D6-AF20953DB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B63010-E330-4B3A-B3DF-633632AF7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01081-EDEF-43AB-8A47-29B3B518D81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D90850C-764F-43AC-BD13-555F5AE1E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8BB323-07D4-4092-888A-854AA1D52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E6E1C1-4607-4724-8A6F-5C40DE821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363CD-1573-4FBB-ACB7-F40B3717050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D515445-B9EE-41D7-A50F-BA90C1331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5A2D10B-F539-4564-A6DD-3388E5034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2D8B69-6C29-450A-9E5B-4E2665F37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74F51-026F-46F2-B3A5-DA39CCF08B1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D663EED-229B-4D44-BDDB-766A563EE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7C1C0C7-3D86-4AA4-B60E-C18FC4350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982A0B-1121-4E60-85D6-8B8A97013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EF15E-E72A-4FDE-AF04-0DAECD802A3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03E7834-632D-43F4-A2D2-51356BB13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9FCE084-FA1B-4D60-81B1-089C14C5A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B1687A-DA68-4850-8592-C9097C8C7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CC893-4585-4200-AC8C-784AEB7CB5E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1673098-640C-41FE-A720-C168B28EC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63AD3A-79CE-445D-862C-BFE96D52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D6AEED-731C-477E-94A9-27A4912F3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B9B6C-CB13-464F-BB8D-FF975B5642D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8632295-BCC3-4818-89AF-579F7E3AB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77D2B26-EE09-43A3-903E-21FA65AB6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9BB3622-95D5-4722-A27F-59D7CDD06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53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7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8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9E593B-93B5-47B8-AF6A-14E8523EB5D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59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06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189-7FD9-4946-8DE9-34AAA37330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7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9C6-F492-4D16-BE85-D6CBC3778C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704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7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7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7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19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42C7065-9E32-49AF-96B6-A26D33070A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5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536">
          <p15:clr>
            <a:srgbClr val="F26B43"/>
          </p15:clr>
        </p15:guide>
        <p15:guide id="10" pos="1848" userDrawn="1">
          <p15:clr>
            <a:srgbClr val="F26B43"/>
          </p15:clr>
        </p15:guide>
        <p15:guide id="11" pos="2464" userDrawn="1">
          <p15:clr>
            <a:srgbClr val="F26B43"/>
          </p15:clr>
        </p15:guide>
        <p15:guide id="12" pos="5888" userDrawn="1">
          <p15:clr>
            <a:srgbClr val="F26B43"/>
          </p15:clr>
        </p15:guide>
        <p15:guide id="13" pos="6400" userDrawn="1">
          <p15:clr>
            <a:srgbClr val="F26B43"/>
          </p15:clr>
        </p15:guide>
        <p15:guide id="14" pos="9824" userDrawn="1">
          <p15:clr>
            <a:srgbClr val="F26B43"/>
          </p15:clr>
        </p15:guide>
        <p15:guide id="15" pos="320" userDrawn="1">
          <p15:clr>
            <a:srgbClr val="F26B43"/>
          </p15:clr>
        </p15:guide>
        <p15:guide id="16" orient="horz" pos="3960" userDrawn="1">
          <p15:clr>
            <a:srgbClr val="F26B43"/>
          </p15:clr>
        </p15:guide>
        <p15:guide id="17" orient="horz" pos="3840" userDrawn="1">
          <p15:clr>
            <a:srgbClr val="F26B43"/>
          </p15:clr>
        </p15:guide>
        <p15:guide id="18" pos="4416" userDrawn="1">
          <p15:clr>
            <a:srgbClr val="F26B43"/>
          </p15:clr>
        </p15:guide>
        <p15:guide id="19" pos="4800" userDrawn="1">
          <p15:clr>
            <a:srgbClr val="F26B43"/>
          </p15:clr>
        </p15:guide>
        <p15:guide id="20" orient="horz" pos="360" userDrawn="1">
          <p15:clr>
            <a:srgbClr val="F26B43"/>
          </p15:clr>
        </p15:guide>
        <p15:guide id="21" pos="7368" userDrawn="1">
          <p15:clr>
            <a:srgbClr val="F26B43"/>
          </p15:clr>
        </p15:guide>
        <p15:guide id="22" pos="240" userDrawn="1">
          <p15:clr>
            <a:srgbClr val="F26B43"/>
          </p15:clr>
        </p15:guide>
        <p15:guide id="2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CDFDC4-2CAF-4474-9D4A-1A42AA74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  <a:solidFill>
            <a:schemeClr val="accent1"/>
          </a:solidFill>
        </p:grpSpPr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id="{6BFF56F8-54EB-444B-B7DC-5A03ED6D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</p:sp>
        <p:sp>
          <p:nvSpPr>
            <p:cNvPr id="2054" name="Freeform 9">
              <a:extLst>
                <a:ext uri="{FF2B5EF4-FFF2-40B4-BE49-F238E27FC236}">
                  <a16:creationId xmlns:a16="http://schemas.microsoft.com/office/drawing/2014/main" id="{A16B2857-610C-47A6-921A-4BFDE22F4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55" name="Freeform 13">
              <a:extLst>
                <a:ext uri="{FF2B5EF4-FFF2-40B4-BE49-F238E27FC236}">
                  <a16:creationId xmlns:a16="http://schemas.microsoft.com/office/drawing/2014/main" id="{FF920ED9-20A6-4284-B766-DCC62F86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80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1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0" name="Rectangle 2">
            <a:extLst>
              <a:ext uri="{FF2B5EF4-FFF2-40B4-BE49-F238E27FC236}">
                <a16:creationId xmlns:a16="http://schemas.microsoft.com/office/drawing/2014/main" id="{E765880E-AC96-4A17-80EA-4B98BA8A1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Idioms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2F736D3-A6AD-4A9C-9056-2799095780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Year 8 Vocab – Term 2, Week 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D10EC-2178-4143-929E-C19A9A7B0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3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72" name="Rounded Rectangle 17">
            <a:extLst>
              <a:ext uri="{FF2B5EF4-FFF2-40B4-BE49-F238E27FC236}">
                <a16:creationId xmlns:a16="http://schemas.microsoft.com/office/drawing/2014/main" id="{E9FDBB4F-D117-45A9-AE3E-4080F4CB9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2B617B0-509D-494B-8C74-8BEC36A46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altLang="en-US" dirty="0"/>
              <a:t>Wrong side of the tracks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65ED37-3E0C-4B0B-BABE-1360AB532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Rectangle 3">
            <a:extLst>
              <a:ext uri="{FF2B5EF4-FFF2-40B4-BE49-F238E27FC236}">
                <a16:creationId xmlns:a16="http://schemas.microsoft.com/office/drawing/2014/main" id="{8A72964D-F641-4B18-8AE4-720908E32A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9" y="2855840"/>
            <a:ext cx="6233003" cy="3196168"/>
          </a:xfrm>
        </p:spPr>
        <p:txBody>
          <a:bodyPr>
            <a:norm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altLang="en-US"/>
              <a:t>“I can’t believe Grandma said that the girl I was dating was from the </a:t>
            </a:r>
            <a:r>
              <a:rPr lang="en-US" altLang="en-US" i="1"/>
              <a:t>wrong side of the tracks</a:t>
            </a:r>
            <a:r>
              <a:rPr lang="en-US" altLang="en-US"/>
              <a:t>. What a snob.”</a:t>
            </a:r>
          </a:p>
          <a:p>
            <a:pPr>
              <a:lnSpc>
                <a:spcPct val="101000"/>
              </a:lnSpc>
            </a:pPr>
            <a:endParaRPr lang="en-US" altLang="en-US"/>
          </a:p>
          <a:p>
            <a:pPr marL="0" indent="0">
              <a:lnSpc>
                <a:spcPct val="101000"/>
              </a:lnSpc>
              <a:buNone/>
            </a:pPr>
            <a:r>
              <a:rPr lang="en-US" altLang="en-US" u="sng"/>
              <a:t>Meaning</a:t>
            </a:r>
            <a:r>
              <a:rPr lang="en-US" altLang="en-US"/>
              <a:t>: </a:t>
            </a:r>
            <a:r>
              <a:rPr lang="en-GB" altLang="en-US"/>
              <a:t>from a poor background or a lower-class area, from a less wealthy </a:t>
            </a:r>
            <a:r>
              <a:rPr lang="en-AU" altLang="en-US"/>
              <a:t>family or social class</a:t>
            </a:r>
            <a:endParaRPr lang="en-US" altLang="en-US"/>
          </a:p>
          <a:p>
            <a:pPr marL="0" indent="0">
              <a:lnSpc>
                <a:spcPct val="101000"/>
              </a:lnSpc>
              <a:buNone/>
            </a:pPr>
            <a:r>
              <a:rPr lang="en-US" altLang="en-US" u="sng"/>
              <a:t>Origin</a:t>
            </a:r>
            <a:r>
              <a:rPr lang="en-US" altLang="en-US"/>
              <a:t>: Train tracks used to divide a town into rich and poor sections.  The better-off neighborhood was usually on the side of the track where the train smoke wouldn’t blow. The wrong side of the tracks is the poorer side. </a:t>
            </a:r>
          </a:p>
        </p:txBody>
      </p:sp>
      <p:sp>
        <p:nvSpPr>
          <p:cNvPr id="76" name="Rounded Rectangle 18">
            <a:extLst>
              <a:ext uri="{FF2B5EF4-FFF2-40B4-BE49-F238E27FC236}">
                <a16:creationId xmlns:a16="http://schemas.microsoft.com/office/drawing/2014/main" id="{C6D1F3F2-2502-4197-88B9-5150D9EFA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A7C1687-07AE-4540-932B-23203BFB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8B8F8CF-92A8-4775-AE53-8C2D1B055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altLang="en-US"/>
              <a:t>When the cat’s away, the mice will play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6D511-78B2-4AE5-A394-E175BE795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3" r="19806"/>
          <a:stretch/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0C27DC-BB1B-4872-A04B-8BC34710B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2A4DEB9-2B20-4ABF-8122-B86B23D63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4301" y="2438400"/>
            <a:ext cx="7779970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/>
              <a:t>“When the teacher stepped out of the room, all the students started throwing paper airplanes. </a:t>
            </a:r>
            <a:r>
              <a:rPr lang="en-US" altLang="en-US" i="1"/>
              <a:t>When the cat’s away, the mice will play</a:t>
            </a:r>
            <a:r>
              <a:rPr lang="en-US" altLang="en-US"/>
              <a:t>.”</a:t>
            </a:r>
          </a:p>
          <a:p>
            <a:endParaRPr lang="en-US" altLang="en-US" u="sng"/>
          </a:p>
          <a:p>
            <a:pPr marL="0" indent="0">
              <a:buNone/>
            </a:pPr>
            <a:r>
              <a:rPr lang="en-US" altLang="en-US" u="sng"/>
              <a:t>Meaning</a:t>
            </a:r>
            <a:r>
              <a:rPr lang="en-US" altLang="en-US"/>
              <a:t>: when the person in charge is gone, people will take advantage of the freedom and do whatever they want.</a:t>
            </a:r>
          </a:p>
          <a:p>
            <a:pPr marL="0" indent="0">
              <a:buNone/>
            </a:pPr>
            <a:r>
              <a:rPr lang="en-US" altLang="en-US" u="sng"/>
              <a:t>Origin</a:t>
            </a:r>
            <a:r>
              <a:rPr lang="en-US" altLang="en-US"/>
              <a:t>: When a cat is in the house, the mice are afraid and stay hidden. If the cat is gone, the mice feel safe and come out. The same thing happens with people!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6231-ACB4-43ED-8610-BD81FDDD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32" r="9091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72" name="Rounded Rectangle 17">
            <a:extLst>
              <a:ext uri="{FF2B5EF4-FFF2-40B4-BE49-F238E27FC236}">
                <a16:creationId xmlns:a16="http://schemas.microsoft.com/office/drawing/2014/main" id="{E9FDBB4F-D117-45A9-AE3E-4080F4CB9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53496AC-C6B6-46FD-B0B4-D4E414FEE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en-US" altLang="en-US" dirty="0"/>
              <a:t>With flying colors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65ED37-3E0C-4B0B-BABE-1360AB532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7582A3C-97A2-4C15-BD92-1AB8CB3DB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9" y="2855840"/>
            <a:ext cx="6233003" cy="3196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“I passed my English exam with </a:t>
            </a:r>
            <a:r>
              <a:rPr lang="en-US" altLang="en-US" i="1" dirty="0"/>
              <a:t>flying colors </a:t>
            </a:r>
            <a:r>
              <a:rPr lang="en-US" altLang="en-US" dirty="0"/>
              <a:t>after all that studying!”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u="sng" dirty="0"/>
              <a:t>Meaning</a:t>
            </a:r>
            <a:r>
              <a:rPr lang="en-US" altLang="en-US" dirty="0"/>
              <a:t>: with ease and great success</a:t>
            </a:r>
          </a:p>
          <a:p>
            <a:pPr marL="0" indent="0">
              <a:buNone/>
            </a:pPr>
            <a:r>
              <a:rPr lang="en-US" altLang="en-US" u="sng" dirty="0"/>
              <a:t>Origin</a:t>
            </a:r>
            <a:r>
              <a:rPr lang="en-US" altLang="en-US" dirty="0"/>
              <a:t>: A victorious naval ship would approach the dock with colorful flags flying off the mast.  This signified a magnificent victory. </a:t>
            </a:r>
          </a:p>
        </p:txBody>
      </p:sp>
      <p:sp>
        <p:nvSpPr>
          <p:cNvPr id="76" name="Rounded Rectangle 18">
            <a:extLst>
              <a:ext uri="{FF2B5EF4-FFF2-40B4-BE49-F238E27FC236}">
                <a16:creationId xmlns:a16="http://schemas.microsoft.com/office/drawing/2014/main" id="{C6D1F3F2-2502-4197-88B9-5150D9EFA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A7C1687-07AE-4540-932B-23203BFB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95C4B08-E5BD-4199-B37F-63E886533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altLang="en-US" dirty="0"/>
              <a:t>Water under the bridge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BFB7-B20E-47C2-AA88-D8FE94EA9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1" r="22204" b="-1"/>
          <a:stretch/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0C27DC-BB1B-4872-A04B-8BC34710B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365529E-34FF-45C1-87C5-B25AC4313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4301" y="2438400"/>
            <a:ext cx="7779970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/>
              <a:t>“Did you have a bad day yesterday?  Well, keep moving forward.  It’s just </a:t>
            </a:r>
            <a:r>
              <a:rPr lang="en-US" altLang="en-US" i="1"/>
              <a:t>water under the bridge</a:t>
            </a:r>
            <a:r>
              <a:rPr lang="en-US" altLang="en-US"/>
              <a:t>.”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i="1"/>
          </a:p>
          <a:p>
            <a:pPr marL="0" indent="0">
              <a:buNone/>
            </a:pPr>
            <a:r>
              <a:rPr lang="en-US" altLang="en-US" u="sng"/>
              <a:t>Meaning</a:t>
            </a:r>
            <a:r>
              <a:rPr lang="en-US" altLang="en-US"/>
              <a:t>: something in the past that can’t be changed</a:t>
            </a:r>
          </a:p>
          <a:p>
            <a:pPr marL="0" indent="0">
              <a:buNone/>
            </a:pPr>
            <a:r>
              <a:rPr lang="en-US" altLang="en-US" u="sng"/>
              <a:t>Origin</a:t>
            </a:r>
            <a:r>
              <a:rPr lang="en-US" altLang="en-US"/>
              <a:t>: Wherever water is flowing, once it has flowed on, it cannot come back. The same thing happens with time.  Once time has passed, we cannot get it back.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517A35D-1F8F-4FF8-BC98-66A0FFFE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77A0690-5F09-4EEB-B5C3-62E3D57A9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altLang="en-US"/>
              <a:t>Wet blanket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EDFD0-D368-488E-A8F0-AEF4D91E6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6" r="26198" b="1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373A88-6F29-41E4-9904-A8AFC22B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2012459-1B9C-4F5E-8BAA-7567D4D4C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/>
              <a:t>“I hope Rafi doesn’t come to the beach with us - he is such a </a:t>
            </a:r>
            <a:r>
              <a:rPr lang="en-US" altLang="en-US" i="1"/>
              <a:t>wet blanket</a:t>
            </a:r>
            <a:r>
              <a:rPr lang="en-US" altLang="en-US"/>
              <a:t>.” </a:t>
            </a:r>
            <a:endParaRPr lang="en-US" altLang="en-US" i="1"/>
          </a:p>
          <a:p>
            <a:endParaRPr lang="en-US" altLang="en-US" i="1"/>
          </a:p>
          <a:p>
            <a:pPr marL="0" indent="0">
              <a:buNone/>
            </a:pPr>
            <a:r>
              <a:rPr lang="en-US" altLang="en-US" u="sng"/>
              <a:t>Meaning</a:t>
            </a:r>
            <a:r>
              <a:rPr lang="en-US" altLang="en-US"/>
              <a:t>: a person who spoils the fun because they are depressing and negative</a:t>
            </a:r>
          </a:p>
          <a:p>
            <a:pPr marL="0" indent="0">
              <a:buNone/>
            </a:pPr>
            <a:r>
              <a:rPr lang="en-US" altLang="en-US" u="sng"/>
              <a:t>Origin</a:t>
            </a:r>
            <a:r>
              <a:rPr lang="en-US" altLang="en-US"/>
              <a:t>: Native Americans used to put out their campfires by laying a wet blanket on the fire. Fire represents enthusiasm, and the wet blanket puts out the flames like a pessimist.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177</TotalTime>
  <Words>398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Schoolbook</vt:lpstr>
      <vt:lpstr>Corbel</vt:lpstr>
      <vt:lpstr>Wingdings</vt:lpstr>
      <vt:lpstr>Feathered</vt:lpstr>
      <vt:lpstr>Idioms </vt:lpstr>
      <vt:lpstr>Wrong side of the tracks</vt:lpstr>
      <vt:lpstr>When the cat’s away, the mice will play</vt:lpstr>
      <vt:lpstr>With flying colors</vt:lpstr>
      <vt:lpstr>Water under the bridge</vt:lpstr>
      <vt:lpstr>Wet blanket</vt:lpstr>
    </vt:vector>
  </TitlesOfParts>
  <Company>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Mary</dc:creator>
  <cp:lastModifiedBy>Sarah Burney</cp:lastModifiedBy>
  <cp:revision>29</cp:revision>
  <dcterms:created xsi:type="dcterms:W3CDTF">2009-03-31T01:53:57Z</dcterms:created>
  <dcterms:modified xsi:type="dcterms:W3CDTF">2022-02-20T13:27:01Z</dcterms:modified>
</cp:coreProperties>
</file>