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8"/>
  </p:notesMasterIdLst>
  <p:sldIdLst>
    <p:sldId id="256" r:id="rId2"/>
    <p:sldId id="260" r:id="rId3"/>
    <p:sldId id="258" r:id="rId4"/>
    <p:sldId id="261"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BDB1297-E829-4658-8906-CD219AA3CCC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075" name="Rectangle 3">
            <a:extLst>
              <a:ext uri="{FF2B5EF4-FFF2-40B4-BE49-F238E27FC236}">
                <a16:creationId xmlns:a16="http://schemas.microsoft.com/office/drawing/2014/main" id="{4C91F216-42CF-4399-9966-694A013F1F9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3076" name="Rectangle 4">
            <a:extLst>
              <a:ext uri="{FF2B5EF4-FFF2-40B4-BE49-F238E27FC236}">
                <a16:creationId xmlns:a16="http://schemas.microsoft.com/office/drawing/2014/main" id="{BBE63E42-8E85-4ED6-BA99-152F96B5920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6E7E71E-6E8D-47B3-A1F3-E637F035B30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18C81994-C399-405C-8D0C-9784BC55182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079" name="Rectangle 7">
            <a:extLst>
              <a:ext uri="{FF2B5EF4-FFF2-40B4-BE49-F238E27FC236}">
                <a16:creationId xmlns:a16="http://schemas.microsoft.com/office/drawing/2014/main" id="{C40041C5-DCC4-4A4C-A617-4F97520D10C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E003ACC-E58A-4DC9-9F73-943266AB43D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9ED6EA-4BE9-4F07-BF55-7D383E372FC7}"/>
              </a:ext>
            </a:extLst>
          </p:cNvPr>
          <p:cNvSpPr>
            <a:spLocks noGrp="1" noChangeArrowheads="1"/>
          </p:cNvSpPr>
          <p:nvPr>
            <p:ph type="sldNum" sz="quarter" idx="5"/>
          </p:nvPr>
        </p:nvSpPr>
        <p:spPr>
          <a:ln/>
        </p:spPr>
        <p:txBody>
          <a:bodyPr/>
          <a:lstStyle/>
          <a:p>
            <a:fld id="{D9B4DC9A-03D2-45F3-AF6C-2A7B8296FA19}" type="slidenum">
              <a:rPr lang="en-US" altLang="en-US"/>
              <a:pPr/>
              <a:t>1</a:t>
            </a:fld>
            <a:endParaRPr lang="en-US" altLang="en-US"/>
          </a:p>
        </p:txBody>
      </p:sp>
      <p:sp>
        <p:nvSpPr>
          <p:cNvPr id="4098" name="Rectangle 2">
            <a:extLst>
              <a:ext uri="{FF2B5EF4-FFF2-40B4-BE49-F238E27FC236}">
                <a16:creationId xmlns:a16="http://schemas.microsoft.com/office/drawing/2014/main" id="{235DD196-D327-44AA-9E85-5798FCE12138}"/>
              </a:ext>
            </a:extLst>
          </p:cNvPr>
          <p:cNvSpPr>
            <a:spLocks noGrp="1" noRot="1" noChangeAspect="1" noChangeArrowheads="1" noTextEdit="1"/>
          </p:cNvSpPr>
          <p:nvPr>
            <p:ph type="sldImg"/>
          </p:nvPr>
        </p:nvSpPr>
        <p:spPr>
          <a:xfrm>
            <a:off x="381000" y="685800"/>
            <a:ext cx="6096000" cy="3429000"/>
          </a:xfrm>
          <a:ln/>
        </p:spPr>
      </p:sp>
      <p:sp>
        <p:nvSpPr>
          <p:cNvPr id="4099" name="Rectangle 3">
            <a:extLst>
              <a:ext uri="{FF2B5EF4-FFF2-40B4-BE49-F238E27FC236}">
                <a16:creationId xmlns:a16="http://schemas.microsoft.com/office/drawing/2014/main" id="{F9B723E5-E035-4B4C-84EF-E67DF0A6523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B201EE-0A9D-4593-9262-F145FB6E58A6}"/>
              </a:ext>
            </a:extLst>
          </p:cNvPr>
          <p:cNvSpPr>
            <a:spLocks noGrp="1" noChangeArrowheads="1"/>
          </p:cNvSpPr>
          <p:nvPr>
            <p:ph type="sldNum" sz="quarter" idx="5"/>
          </p:nvPr>
        </p:nvSpPr>
        <p:spPr>
          <a:ln/>
        </p:spPr>
        <p:txBody>
          <a:bodyPr/>
          <a:lstStyle/>
          <a:p>
            <a:fld id="{0E67528D-DC93-409C-AD11-67A416748957}" type="slidenum">
              <a:rPr lang="en-US" altLang="en-US"/>
              <a:pPr/>
              <a:t>2</a:t>
            </a:fld>
            <a:endParaRPr lang="en-US" altLang="en-US"/>
          </a:p>
        </p:txBody>
      </p:sp>
      <p:sp>
        <p:nvSpPr>
          <p:cNvPr id="15362" name="Rectangle 2">
            <a:extLst>
              <a:ext uri="{FF2B5EF4-FFF2-40B4-BE49-F238E27FC236}">
                <a16:creationId xmlns:a16="http://schemas.microsoft.com/office/drawing/2014/main" id="{208D47AE-915F-4E33-9792-9F9CE0AE7363}"/>
              </a:ext>
            </a:extLst>
          </p:cNvPr>
          <p:cNvSpPr>
            <a:spLocks noGrp="1" noRot="1" noChangeAspect="1" noChangeArrowheads="1" noTextEdit="1"/>
          </p:cNvSpPr>
          <p:nvPr>
            <p:ph type="sldImg"/>
          </p:nvPr>
        </p:nvSpPr>
        <p:spPr>
          <a:xfrm>
            <a:off x="381000" y="685800"/>
            <a:ext cx="6096000" cy="3429000"/>
          </a:xfrm>
          <a:ln/>
        </p:spPr>
      </p:sp>
      <p:sp>
        <p:nvSpPr>
          <p:cNvPr id="15363" name="Rectangle 3">
            <a:extLst>
              <a:ext uri="{FF2B5EF4-FFF2-40B4-BE49-F238E27FC236}">
                <a16:creationId xmlns:a16="http://schemas.microsoft.com/office/drawing/2014/main" id="{781FCD1F-2920-4C75-8E8A-51FFC7667BC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D79B7D-4082-44A5-A77A-2FA5BB8BD092}"/>
              </a:ext>
            </a:extLst>
          </p:cNvPr>
          <p:cNvSpPr>
            <a:spLocks noGrp="1" noChangeArrowheads="1"/>
          </p:cNvSpPr>
          <p:nvPr>
            <p:ph type="sldNum" sz="quarter" idx="5"/>
          </p:nvPr>
        </p:nvSpPr>
        <p:spPr>
          <a:ln/>
        </p:spPr>
        <p:txBody>
          <a:bodyPr/>
          <a:lstStyle/>
          <a:p>
            <a:fld id="{CB2B5296-DEED-4D70-BE8D-471FEC2FC73D}" type="slidenum">
              <a:rPr lang="en-US" altLang="en-US"/>
              <a:pPr/>
              <a:t>3</a:t>
            </a:fld>
            <a:endParaRPr lang="en-US" altLang="en-US"/>
          </a:p>
        </p:txBody>
      </p:sp>
      <p:sp>
        <p:nvSpPr>
          <p:cNvPr id="11266" name="Rectangle 2">
            <a:extLst>
              <a:ext uri="{FF2B5EF4-FFF2-40B4-BE49-F238E27FC236}">
                <a16:creationId xmlns:a16="http://schemas.microsoft.com/office/drawing/2014/main" id="{3A2C8FE8-E193-4C22-ADEB-4C00A97C4C57}"/>
              </a:ext>
            </a:extLst>
          </p:cNvPr>
          <p:cNvSpPr>
            <a:spLocks noGrp="1" noRot="1" noChangeAspect="1" noChangeArrowheads="1" noTextEdit="1"/>
          </p:cNvSpPr>
          <p:nvPr>
            <p:ph type="sldImg"/>
          </p:nvPr>
        </p:nvSpPr>
        <p:spPr>
          <a:xfrm>
            <a:off x="381000" y="685800"/>
            <a:ext cx="6096000" cy="3429000"/>
          </a:xfrm>
          <a:ln/>
        </p:spPr>
      </p:sp>
      <p:sp>
        <p:nvSpPr>
          <p:cNvPr id="11267" name="Rectangle 3">
            <a:extLst>
              <a:ext uri="{FF2B5EF4-FFF2-40B4-BE49-F238E27FC236}">
                <a16:creationId xmlns:a16="http://schemas.microsoft.com/office/drawing/2014/main" id="{9AF41768-DB1E-4299-BAD0-D644A102A1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D1C289-47C8-4259-8110-B108B8FCA771}"/>
              </a:ext>
            </a:extLst>
          </p:cNvPr>
          <p:cNvSpPr>
            <a:spLocks noGrp="1" noChangeArrowheads="1"/>
          </p:cNvSpPr>
          <p:nvPr>
            <p:ph type="sldNum" sz="quarter" idx="5"/>
          </p:nvPr>
        </p:nvSpPr>
        <p:spPr>
          <a:ln/>
        </p:spPr>
        <p:txBody>
          <a:bodyPr/>
          <a:lstStyle/>
          <a:p>
            <a:fld id="{0C14B3FD-67CC-4095-B805-E884F74BD1F3}" type="slidenum">
              <a:rPr lang="en-US" altLang="en-US"/>
              <a:pPr/>
              <a:t>4</a:t>
            </a:fld>
            <a:endParaRPr lang="en-US" altLang="en-US"/>
          </a:p>
        </p:txBody>
      </p:sp>
      <p:sp>
        <p:nvSpPr>
          <p:cNvPr id="17410" name="Rectangle 2">
            <a:extLst>
              <a:ext uri="{FF2B5EF4-FFF2-40B4-BE49-F238E27FC236}">
                <a16:creationId xmlns:a16="http://schemas.microsoft.com/office/drawing/2014/main" id="{CA9696A8-786E-4C4F-9E6F-1A2F36AC8D9B}"/>
              </a:ext>
            </a:extLst>
          </p:cNvPr>
          <p:cNvSpPr>
            <a:spLocks noGrp="1" noRot="1" noChangeAspect="1" noChangeArrowheads="1" noTextEdit="1"/>
          </p:cNvSpPr>
          <p:nvPr>
            <p:ph type="sldImg"/>
          </p:nvPr>
        </p:nvSpPr>
        <p:spPr>
          <a:xfrm>
            <a:off x="381000" y="685800"/>
            <a:ext cx="6096000" cy="3429000"/>
          </a:xfrm>
          <a:ln/>
        </p:spPr>
      </p:sp>
      <p:sp>
        <p:nvSpPr>
          <p:cNvPr id="17411" name="Rectangle 3">
            <a:extLst>
              <a:ext uri="{FF2B5EF4-FFF2-40B4-BE49-F238E27FC236}">
                <a16:creationId xmlns:a16="http://schemas.microsoft.com/office/drawing/2014/main" id="{1A652E82-B29A-4B39-93D3-B46FE128CB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8FA539-D38B-4314-88E3-FCCEA8F36249}"/>
              </a:ext>
            </a:extLst>
          </p:cNvPr>
          <p:cNvSpPr>
            <a:spLocks noGrp="1" noChangeArrowheads="1"/>
          </p:cNvSpPr>
          <p:nvPr>
            <p:ph type="sldNum" sz="quarter" idx="5"/>
          </p:nvPr>
        </p:nvSpPr>
        <p:spPr>
          <a:ln/>
        </p:spPr>
        <p:txBody>
          <a:bodyPr/>
          <a:lstStyle/>
          <a:p>
            <a:fld id="{868E3B76-61DD-45F7-ACEA-E0986AEC0A87}" type="slidenum">
              <a:rPr lang="en-US" altLang="en-US"/>
              <a:pPr/>
              <a:t>5</a:t>
            </a:fld>
            <a:endParaRPr lang="en-US" altLang="en-US"/>
          </a:p>
        </p:txBody>
      </p:sp>
      <p:sp>
        <p:nvSpPr>
          <p:cNvPr id="9218" name="Rectangle 2">
            <a:extLst>
              <a:ext uri="{FF2B5EF4-FFF2-40B4-BE49-F238E27FC236}">
                <a16:creationId xmlns:a16="http://schemas.microsoft.com/office/drawing/2014/main" id="{C9A3351F-D501-4588-9B89-9DD4F95A3840}"/>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655C7E05-DBC3-4991-8400-2D4C7633EB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A04A40-9205-4856-BD9E-042966767CD9}"/>
              </a:ext>
            </a:extLst>
          </p:cNvPr>
          <p:cNvSpPr>
            <a:spLocks noGrp="1" noChangeArrowheads="1"/>
          </p:cNvSpPr>
          <p:nvPr>
            <p:ph type="sldNum" sz="quarter" idx="5"/>
          </p:nvPr>
        </p:nvSpPr>
        <p:spPr>
          <a:ln/>
        </p:spPr>
        <p:txBody>
          <a:bodyPr/>
          <a:lstStyle/>
          <a:p>
            <a:fld id="{D8EB1FFC-B17D-4AA9-91CE-2DAA2FCB3F1D}" type="slidenum">
              <a:rPr lang="en-US" altLang="en-US"/>
              <a:pPr/>
              <a:t>6</a:t>
            </a:fld>
            <a:endParaRPr lang="en-US" altLang="en-US"/>
          </a:p>
        </p:txBody>
      </p:sp>
      <p:sp>
        <p:nvSpPr>
          <p:cNvPr id="13314" name="Rectangle 2">
            <a:extLst>
              <a:ext uri="{FF2B5EF4-FFF2-40B4-BE49-F238E27FC236}">
                <a16:creationId xmlns:a16="http://schemas.microsoft.com/office/drawing/2014/main" id="{94B0963F-94C2-4549-8120-774DE9E6E3EE}"/>
              </a:ext>
            </a:extLst>
          </p:cNvPr>
          <p:cNvSpPr>
            <a:spLocks noGrp="1" noRot="1" noChangeAspect="1" noChangeArrowheads="1" noTextEdit="1"/>
          </p:cNvSpPr>
          <p:nvPr>
            <p:ph type="sldImg"/>
          </p:nvPr>
        </p:nvSpPr>
        <p:spPr>
          <a:xfrm>
            <a:off x="381000" y="685800"/>
            <a:ext cx="6096000" cy="3429000"/>
          </a:xfrm>
          <a:ln/>
        </p:spPr>
      </p:sp>
      <p:sp>
        <p:nvSpPr>
          <p:cNvPr id="13315" name="Rectangle 3">
            <a:extLst>
              <a:ext uri="{FF2B5EF4-FFF2-40B4-BE49-F238E27FC236}">
                <a16:creationId xmlns:a16="http://schemas.microsoft.com/office/drawing/2014/main" id="{C975490D-4FD8-477F-8438-AE3E9AC41EE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5"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E54B6FB8-1C45-480F-9EA9-22376C3F52C3}" type="slidenum">
              <a:rPr lang="en-US" altLang="en-US" smtClean="0"/>
              <a:pPr/>
              <a:t>‹#›</a:t>
            </a:fld>
            <a:endParaRPr lang="en-US" altLang="en-US"/>
          </a:p>
        </p:txBody>
      </p:sp>
    </p:spTree>
    <p:extLst>
      <p:ext uri="{BB962C8B-B14F-4D97-AF65-F5344CB8AC3E}">
        <p14:creationId xmlns:p14="http://schemas.microsoft.com/office/powerpoint/2010/main" val="6003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6"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1500" cap="all"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03C42801-1001-4E0B-AAF2-5F09553967A7}" type="slidenum">
              <a:rPr lang="en-US" altLang="en-US" smtClean="0"/>
              <a:pPr/>
              <a:t>‹#›</a:t>
            </a:fld>
            <a:endParaRPr lang="en-US" altLang="en-US"/>
          </a:p>
        </p:txBody>
      </p:sp>
    </p:spTree>
    <p:extLst>
      <p:ext uri="{BB962C8B-B14F-4D97-AF65-F5344CB8AC3E}">
        <p14:creationId xmlns:p14="http://schemas.microsoft.com/office/powerpoint/2010/main" val="100612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C20FD48F-D6E5-4532-9433-4D2526EDDD16}" type="slidenum">
              <a:rPr lang="en-US" altLang="en-US" smtClean="0"/>
              <a:pPr/>
              <a:t>‹#›</a:t>
            </a:fld>
            <a:endParaRPr lang="en-US" altLang="en-US"/>
          </a:p>
        </p:txBody>
      </p:sp>
    </p:spTree>
    <p:extLst>
      <p:ext uri="{BB962C8B-B14F-4D97-AF65-F5344CB8AC3E}">
        <p14:creationId xmlns:p14="http://schemas.microsoft.com/office/powerpoint/2010/main" val="24810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106E5397-0EC9-4858-A8E4-BE513CE99553}" type="slidenum">
              <a:rPr lang="en-US" altLang="en-US" smtClean="0"/>
              <a:pPr/>
              <a:t>‹#›</a:t>
            </a:fld>
            <a:endParaRPr lang="en-US" altLang="en-US"/>
          </a:p>
        </p:txBody>
      </p:sp>
    </p:spTree>
    <p:extLst>
      <p:ext uri="{BB962C8B-B14F-4D97-AF65-F5344CB8AC3E}">
        <p14:creationId xmlns:p14="http://schemas.microsoft.com/office/powerpoint/2010/main" val="203575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F733FBC0-3BA5-44C0-BC18-724D75FA7C88}" type="slidenum">
              <a:rPr lang="en-US" altLang="en-US" smtClean="0"/>
              <a:pPr/>
              <a:t>‹#›</a:t>
            </a:fld>
            <a:endParaRPr lang="en-US" altLang="en-US"/>
          </a:p>
        </p:txBody>
      </p:sp>
    </p:spTree>
    <p:extLst>
      <p:ext uri="{BB962C8B-B14F-4D97-AF65-F5344CB8AC3E}">
        <p14:creationId xmlns:p14="http://schemas.microsoft.com/office/powerpoint/2010/main" val="359384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sz="135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1" y="1078991"/>
            <a:ext cx="5266944" cy="3136392"/>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1" y="4279394"/>
            <a:ext cx="5266944" cy="1500187"/>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E5581B00-01CD-4414-9B42-7F1AFE9B542A}" type="slidenum">
              <a:rPr lang="en-US" altLang="en-US" smtClean="0"/>
              <a:pPr/>
              <a:t>‹#›</a:t>
            </a:fld>
            <a:endParaRPr lang="en-US" altLang="en-US"/>
          </a:p>
        </p:txBody>
      </p:sp>
    </p:spTree>
    <p:extLst>
      <p:ext uri="{BB962C8B-B14F-4D97-AF65-F5344CB8AC3E}">
        <p14:creationId xmlns:p14="http://schemas.microsoft.com/office/powerpoint/2010/main" val="113235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3222FD2D-3AB1-4D82-8FAD-EC17859868F5}" type="slidenum">
              <a:rPr lang="en-US" altLang="en-US" smtClean="0"/>
              <a:pPr/>
              <a:t>‹#›</a:t>
            </a:fld>
            <a:endParaRPr lang="en-US" altLang="en-US"/>
          </a:p>
        </p:txBody>
      </p:sp>
    </p:spTree>
    <p:extLst>
      <p:ext uri="{BB962C8B-B14F-4D97-AF65-F5344CB8AC3E}">
        <p14:creationId xmlns:p14="http://schemas.microsoft.com/office/powerpoint/2010/main" val="400818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7"/>
            <a:ext cx="10515600" cy="1325563"/>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1F37378E-197F-4B82-9F4B-B062E7A0943F}" type="slidenum">
              <a:rPr lang="en-US" altLang="en-US" smtClean="0"/>
              <a:pPr/>
              <a:t>‹#›</a:t>
            </a:fld>
            <a:endParaRPr lang="en-US" altLang="en-US"/>
          </a:p>
        </p:txBody>
      </p:sp>
    </p:spTree>
    <p:extLst>
      <p:ext uri="{BB962C8B-B14F-4D97-AF65-F5344CB8AC3E}">
        <p14:creationId xmlns:p14="http://schemas.microsoft.com/office/powerpoint/2010/main" val="132344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0E6529F-21EA-4D44-BC8B-310D00A739DD}" type="slidenum">
              <a:rPr lang="en-US" altLang="en-US" smtClean="0"/>
              <a:pPr/>
              <a:t>‹#›</a:t>
            </a:fld>
            <a:endParaRPr lang="en-US" altLang="en-US"/>
          </a:p>
        </p:txBody>
      </p:sp>
    </p:spTree>
    <p:extLst>
      <p:ext uri="{BB962C8B-B14F-4D97-AF65-F5344CB8AC3E}">
        <p14:creationId xmlns:p14="http://schemas.microsoft.com/office/powerpoint/2010/main" val="195385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802AA62F-36A2-4DD4-8590-42088C7BD177}" type="slidenum">
              <a:rPr lang="en-US" altLang="en-US" smtClean="0"/>
              <a:pPr/>
              <a:t>‹#›</a:t>
            </a:fld>
            <a:endParaRPr lang="en-US" altLang="en-US"/>
          </a:p>
        </p:txBody>
      </p:sp>
    </p:spTree>
    <p:extLst>
      <p:ext uri="{BB962C8B-B14F-4D97-AF65-F5344CB8AC3E}">
        <p14:creationId xmlns:p14="http://schemas.microsoft.com/office/powerpoint/2010/main" val="132573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1"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802AA62F-36A2-4DD4-8590-42088C7BD177}" type="slidenum">
              <a:rPr lang="en-US" altLang="en-US" smtClean="0"/>
              <a:pPr/>
              <a:t>‹#›</a:t>
            </a:fld>
            <a:endParaRPr lang="en-US" altLang="en-US"/>
          </a:p>
        </p:txBody>
      </p:sp>
    </p:spTree>
    <p:extLst>
      <p:ext uri="{BB962C8B-B14F-4D97-AF65-F5344CB8AC3E}">
        <p14:creationId xmlns:p14="http://schemas.microsoft.com/office/powerpoint/2010/main" val="17237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sz="135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lt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6FABBC26-FEAB-478C-84FF-77E0A8A2259D}" type="slidenum">
              <a:rPr lang="en-US" altLang="en-US" smtClean="0"/>
              <a:pPr/>
              <a:t>‹#›</a:t>
            </a:fld>
            <a:endParaRPr lang="en-US" altLang="en-US"/>
          </a:p>
        </p:txBody>
      </p:sp>
    </p:spTree>
    <p:extLst>
      <p:ext uri="{BB962C8B-B14F-4D97-AF65-F5344CB8AC3E}">
        <p14:creationId xmlns:p14="http://schemas.microsoft.com/office/powerpoint/2010/main" val="13003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AA62F-36A2-4DD4-8590-42088C7BD177}" type="slidenum">
              <a:rPr lang="en-US" altLang="en-US" smtClean="0"/>
              <a:pPr/>
              <a:t>‹#›</a:t>
            </a:fld>
            <a:endParaRPr lang="en-US" altLang="en-US"/>
          </a:p>
        </p:txBody>
      </p:sp>
    </p:spTree>
    <p:extLst>
      <p:ext uri="{BB962C8B-B14F-4D97-AF65-F5344CB8AC3E}">
        <p14:creationId xmlns:p14="http://schemas.microsoft.com/office/powerpoint/2010/main" val="41387604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685800" rtl="0" eaLnBrk="1" latinLnBrk="0" hangingPunct="1">
        <a:lnSpc>
          <a:spcPct val="90000"/>
        </a:lnSpc>
        <a:spcBef>
          <a:spcPct val="0"/>
        </a:spcBef>
        <a:buNone/>
        <a:defRPr sz="3300" i="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FE765F-0C7F-4A67-BD17-94B202D76DE8}"/>
              </a:ext>
            </a:extLst>
          </p:cNvPr>
          <p:cNvSpPr>
            <a:spLocks noGrp="1" noChangeArrowheads="1"/>
          </p:cNvSpPr>
          <p:nvPr>
            <p:ph type="ctrTitle"/>
          </p:nvPr>
        </p:nvSpPr>
        <p:spPr/>
        <p:txBody>
          <a:bodyPr/>
          <a:lstStyle/>
          <a:p>
            <a:r>
              <a:rPr lang="en-US" altLang="en-US" sz="7200"/>
              <a:t>Idioms </a:t>
            </a:r>
          </a:p>
        </p:txBody>
      </p:sp>
      <p:sp>
        <p:nvSpPr>
          <p:cNvPr id="2051" name="Rectangle 3">
            <a:extLst>
              <a:ext uri="{FF2B5EF4-FFF2-40B4-BE49-F238E27FC236}">
                <a16:creationId xmlns:a16="http://schemas.microsoft.com/office/drawing/2014/main" id="{52BF648F-66ED-4EF3-8199-078B30464CA6}"/>
              </a:ext>
            </a:extLst>
          </p:cNvPr>
          <p:cNvSpPr>
            <a:spLocks noGrp="1" noChangeArrowheads="1"/>
          </p:cNvSpPr>
          <p:nvPr>
            <p:ph type="subTitle" idx="1"/>
          </p:nvPr>
        </p:nvSpPr>
        <p:spPr/>
        <p:txBody>
          <a:bodyPr/>
          <a:lstStyle/>
          <a:p>
            <a:r>
              <a:rPr lang="en-US" altLang="en-US" dirty="0"/>
              <a:t>Year 8 Vocab – Term 2, Week 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Rectangle 2">
            <a:extLst>
              <a:ext uri="{FF2B5EF4-FFF2-40B4-BE49-F238E27FC236}">
                <a16:creationId xmlns:a16="http://schemas.microsoft.com/office/drawing/2014/main" id="{D3093C83-DCEF-474B-9AFA-60CF60C33528}"/>
              </a:ext>
            </a:extLst>
          </p:cNvPr>
          <p:cNvSpPr>
            <a:spLocks noGrp="1" noChangeArrowheads="1"/>
          </p:cNvSpPr>
          <p:nvPr>
            <p:ph type="title"/>
          </p:nvPr>
        </p:nvSpPr>
        <p:spPr>
          <a:xfrm>
            <a:off x="838201" y="643467"/>
            <a:ext cx="3888526" cy="1800526"/>
          </a:xfrm>
        </p:spPr>
        <p:txBody>
          <a:bodyPr>
            <a:normAutofit/>
          </a:bodyPr>
          <a:lstStyle/>
          <a:p>
            <a:r>
              <a:rPr lang="en-US" altLang="en-US"/>
              <a:t>Show your true colors</a:t>
            </a:r>
          </a:p>
        </p:txBody>
      </p:sp>
      <p:sp>
        <p:nvSpPr>
          <p:cNvPr id="14339" name="Rectangle 3">
            <a:extLst>
              <a:ext uri="{FF2B5EF4-FFF2-40B4-BE49-F238E27FC236}">
                <a16:creationId xmlns:a16="http://schemas.microsoft.com/office/drawing/2014/main" id="{ECE69940-E4C5-427A-B9F8-CFEFECB24539}"/>
              </a:ext>
            </a:extLst>
          </p:cNvPr>
          <p:cNvSpPr>
            <a:spLocks noGrp="1" noChangeArrowheads="1"/>
          </p:cNvSpPr>
          <p:nvPr>
            <p:ph idx="1"/>
          </p:nvPr>
        </p:nvSpPr>
        <p:spPr>
          <a:xfrm>
            <a:off x="838201" y="2623381"/>
            <a:ext cx="3888528" cy="3553581"/>
          </a:xfrm>
        </p:spPr>
        <p:txBody>
          <a:bodyPr>
            <a:normAutofit/>
          </a:bodyPr>
          <a:lstStyle/>
          <a:p>
            <a:pPr marL="0" indent="0">
              <a:lnSpc>
                <a:spcPct val="90000"/>
              </a:lnSpc>
              <a:buNone/>
            </a:pPr>
            <a:r>
              <a:rPr lang="en-US" altLang="en-US" sz="1700" b="1"/>
              <a:t>“We thought Clive was a great guy until he </a:t>
            </a:r>
            <a:r>
              <a:rPr lang="en-US" altLang="en-US" sz="1700" b="1" i="1"/>
              <a:t>showed his true colors</a:t>
            </a:r>
            <a:r>
              <a:rPr lang="en-US" altLang="en-US" sz="1700" b="1"/>
              <a:t> and kicked his dog.”</a:t>
            </a:r>
          </a:p>
          <a:p>
            <a:pPr marL="0" indent="0">
              <a:lnSpc>
                <a:spcPct val="90000"/>
              </a:lnSpc>
              <a:buNone/>
            </a:pPr>
            <a:r>
              <a:rPr lang="en-US" altLang="en-US" sz="1700" u="sng"/>
              <a:t>Meaning</a:t>
            </a:r>
            <a:r>
              <a:rPr lang="en-US" altLang="en-US" sz="1700"/>
              <a:t>: to reveal what you a really like</a:t>
            </a:r>
          </a:p>
          <a:p>
            <a:pPr marL="0" indent="0">
              <a:lnSpc>
                <a:spcPct val="90000"/>
              </a:lnSpc>
              <a:buNone/>
            </a:pPr>
            <a:r>
              <a:rPr lang="en-US" altLang="en-US" sz="1700" u="sng"/>
              <a:t>Origin</a:t>
            </a:r>
            <a:r>
              <a:rPr lang="en-US" altLang="en-US" sz="1700"/>
              <a:t>: Ships used to display colorful flags to identify themselves. Sometimes a ship could fool an enemy by flying false flags. That would be “flying false colors.”  Then, if a ship put up its real flags, it would show its true identity, or “true colors.” </a:t>
            </a:r>
          </a:p>
        </p:txBody>
      </p:sp>
      <p:pic>
        <p:nvPicPr>
          <p:cNvPr id="3" name="Picture 7" descr="The Golden Hinde on Twitter: &quot;The Golden Hinde certainly wasn't showing her  &quot;true colours&quot; when she encountered Spanish ships on her voyage. Phrase has  nautical origins, a ship may not be flying">
            <a:extLst>
              <a:ext uri="{FF2B5EF4-FFF2-40B4-BE49-F238E27FC236}">
                <a16:creationId xmlns:a16="http://schemas.microsoft.com/office/drawing/2014/main" id="{C276D40A-C1A9-4044-B10E-1B86B18E8B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49"/>
          <a:stretch/>
        </p:blipFill>
        <p:spPr bwMode="auto">
          <a:xfrm>
            <a:off x="7348918" y="643234"/>
            <a:ext cx="3651682" cy="559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5" name="Rectangle 135">
            <a:extLst>
              <a:ext uri="{FF2B5EF4-FFF2-40B4-BE49-F238E27FC236}">
                <a16:creationId xmlns:a16="http://schemas.microsoft.com/office/drawing/2014/main" id="{9720C8A5-6B45-4E4F-BA80-8A14A9F5B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46" name="Rectangle 137">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2" name="Rectangle 2">
            <a:extLst>
              <a:ext uri="{FF2B5EF4-FFF2-40B4-BE49-F238E27FC236}">
                <a16:creationId xmlns:a16="http://schemas.microsoft.com/office/drawing/2014/main" id="{98EBD4CE-F76F-42FD-B951-87E33F4A8B1F}"/>
              </a:ext>
            </a:extLst>
          </p:cNvPr>
          <p:cNvSpPr>
            <a:spLocks noGrp="1" noChangeArrowheads="1"/>
          </p:cNvSpPr>
          <p:nvPr>
            <p:ph type="title"/>
          </p:nvPr>
        </p:nvSpPr>
        <p:spPr>
          <a:xfrm>
            <a:off x="6545179" y="1472030"/>
            <a:ext cx="3978442" cy="1631950"/>
          </a:xfrm>
        </p:spPr>
        <p:txBody>
          <a:bodyPr anchor="b">
            <a:normAutofit/>
          </a:bodyPr>
          <a:lstStyle/>
          <a:p>
            <a:r>
              <a:rPr lang="en-US" altLang="en-US" sz="3600"/>
              <a:t>Up the creek</a:t>
            </a:r>
          </a:p>
        </p:txBody>
      </p:sp>
      <p:pic>
        <p:nvPicPr>
          <p:cNvPr id="2" name="Picture 1" descr="Diagram&#10;&#10;Description automatically generated with medium confidence">
            <a:extLst>
              <a:ext uri="{FF2B5EF4-FFF2-40B4-BE49-F238E27FC236}">
                <a16:creationId xmlns:a16="http://schemas.microsoft.com/office/drawing/2014/main" id="{33ECCB07-6B0A-4322-9309-B33CECBD906B}"/>
              </a:ext>
            </a:extLst>
          </p:cNvPr>
          <p:cNvPicPr>
            <a:picLocks noChangeAspect="1"/>
          </p:cNvPicPr>
          <p:nvPr/>
        </p:nvPicPr>
        <p:blipFill rotWithShape="1">
          <a:blip r:embed="rId3"/>
          <a:srcRect l="2749" r="3128" b="-3"/>
          <a:stretch/>
        </p:blipFill>
        <p:spPr>
          <a:xfrm>
            <a:off x="638338" y="1296905"/>
            <a:ext cx="4015954" cy="4266834"/>
          </a:xfrm>
          <a:prstGeom prst="rect">
            <a:avLst/>
          </a:prstGeom>
        </p:spPr>
      </p:pic>
      <p:sp>
        <p:nvSpPr>
          <p:cNvPr id="10243" name="Rectangle 3">
            <a:extLst>
              <a:ext uri="{FF2B5EF4-FFF2-40B4-BE49-F238E27FC236}">
                <a16:creationId xmlns:a16="http://schemas.microsoft.com/office/drawing/2014/main" id="{E3081F56-B9DA-4A30-8C4F-D7F8994E85D5}"/>
              </a:ext>
            </a:extLst>
          </p:cNvPr>
          <p:cNvSpPr>
            <a:spLocks noGrp="1" noChangeArrowheads="1"/>
          </p:cNvSpPr>
          <p:nvPr>
            <p:ph idx="1"/>
          </p:nvPr>
        </p:nvSpPr>
        <p:spPr>
          <a:xfrm>
            <a:off x="6545179" y="3243151"/>
            <a:ext cx="3978442" cy="2419711"/>
          </a:xfrm>
        </p:spPr>
        <p:txBody>
          <a:bodyPr>
            <a:normAutofit/>
          </a:bodyPr>
          <a:lstStyle/>
          <a:p>
            <a:pPr marL="0" indent="0">
              <a:lnSpc>
                <a:spcPct val="90000"/>
              </a:lnSpc>
              <a:buNone/>
            </a:pPr>
            <a:r>
              <a:rPr lang="en-US" altLang="en-US" sz="1700" b="1"/>
              <a:t>“I’m really </a:t>
            </a:r>
            <a:r>
              <a:rPr lang="en-US" altLang="en-US" sz="1700" b="1" i="1"/>
              <a:t>up the creek</a:t>
            </a:r>
            <a:r>
              <a:rPr lang="en-US" altLang="en-US" sz="1700" b="1"/>
              <a:t>.  I’ve lost my costume, and the play is tonight.”</a:t>
            </a:r>
          </a:p>
          <a:p>
            <a:pPr marL="0" indent="0">
              <a:lnSpc>
                <a:spcPct val="90000"/>
              </a:lnSpc>
              <a:buNone/>
            </a:pPr>
            <a:r>
              <a:rPr lang="en-US" altLang="en-US" sz="1700" u="sng"/>
              <a:t>Meaning</a:t>
            </a:r>
            <a:r>
              <a:rPr lang="en-US" altLang="en-US" sz="1700"/>
              <a:t>: in serious trouble </a:t>
            </a:r>
          </a:p>
          <a:p>
            <a:pPr marL="0" indent="0">
              <a:lnSpc>
                <a:spcPct val="90000"/>
              </a:lnSpc>
              <a:buNone/>
            </a:pPr>
            <a:r>
              <a:rPr lang="en-US" altLang="en-US" sz="1700" u="sng"/>
              <a:t>Origin</a:t>
            </a:r>
            <a:r>
              <a:rPr lang="en-US" altLang="en-US" sz="1700"/>
              <a:t>: The whole phrase is usually “up the creek without a paddle.” In this situation you’d be unable to steer or paddle ashore, and quite helpless.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92BD2851-2090-4A20-9B76-E85F7789E70B}"/>
              </a:ext>
            </a:extLst>
          </p:cNvPr>
          <p:cNvSpPr>
            <a:spLocks noGrp="1" noChangeArrowheads="1"/>
          </p:cNvSpPr>
          <p:nvPr>
            <p:ph type="title"/>
          </p:nvPr>
        </p:nvSpPr>
        <p:spPr>
          <a:xfrm>
            <a:off x="838201" y="365125"/>
            <a:ext cx="3816095" cy="1807305"/>
          </a:xfrm>
        </p:spPr>
        <p:txBody>
          <a:bodyPr>
            <a:normAutofit/>
          </a:bodyPr>
          <a:lstStyle/>
          <a:p>
            <a:r>
              <a:rPr lang="en-US" altLang="en-US"/>
              <a:t>Straight from the horse’s mouth</a:t>
            </a:r>
          </a:p>
        </p:txBody>
      </p:sp>
      <p:sp>
        <p:nvSpPr>
          <p:cNvPr id="16387" name="Rectangle 3">
            <a:extLst>
              <a:ext uri="{FF2B5EF4-FFF2-40B4-BE49-F238E27FC236}">
                <a16:creationId xmlns:a16="http://schemas.microsoft.com/office/drawing/2014/main" id="{0E3BB21B-C302-4E07-8B7A-9055A91CD1C6}"/>
              </a:ext>
            </a:extLst>
          </p:cNvPr>
          <p:cNvSpPr>
            <a:spLocks noGrp="1" noChangeArrowheads="1"/>
          </p:cNvSpPr>
          <p:nvPr>
            <p:ph idx="1"/>
          </p:nvPr>
        </p:nvSpPr>
        <p:spPr>
          <a:xfrm>
            <a:off x="838201" y="2333297"/>
            <a:ext cx="3816096" cy="3843666"/>
          </a:xfrm>
        </p:spPr>
        <p:txBody>
          <a:bodyPr>
            <a:normAutofit/>
          </a:bodyPr>
          <a:lstStyle/>
          <a:p>
            <a:pPr marL="0" indent="0">
              <a:lnSpc>
                <a:spcPct val="90000"/>
              </a:lnSpc>
              <a:buNone/>
            </a:pPr>
            <a:r>
              <a:rPr lang="en-US" altLang="en-US" sz="1700" b="1" dirty="0"/>
              <a:t>“I heard </a:t>
            </a:r>
            <a:r>
              <a:rPr lang="en-US" altLang="en-US" sz="1700" b="1" i="1" dirty="0"/>
              <a:t>straight from the horse’s mouth</a:t>
            </a:r>
            <a:r>
              <a:rPr lang="en-US" altLang="en-US" sz="1700" b="1" dirty="0"/>
              <a:t> that there is going to be a pop quiz in chemistry today.”</a:t>
            </a:r>
          </a:p>
          <a:p>
            <a:pPr marL="0" indent="0">
              <a:lnSpc>
                <a:spcPct val="90000"/>
              </a:lnSpc>
              <a:buNone/>
            </a:pPr>
            <a:r>
              <a:rPr lang="en-US" altLang="en-US" sz="1700" u="sng" dirty="0"/>
              <a:t>Meaning</a:t>
            </a:r>
            <a:r>
              <a:rPr lang="en-US" altLang="en-US" sz="1700" dirty="0"/>
              <a:t>: directly from the person who is the best source of information on that topic</a:t>
            </a:r>
          </a:p>
          <a:p>
            <a:pPr marL="0" indent="0">
              <a:lnSpc>
                <a:spcPct val="90000"/>
              </a:lnSpc>
              <a:buNone/>
            </a:pPr>
            <a:r>
              <a:rPr lang="en-US" altLang="en-US" sz="1700" u="sng" dirty="0"/>
              <a:t>Origin</a:t>
            </a:r>
            <a:r>
              <a:rPr lang="en-US" altLang="en-US" sz="1700" dirty="0"/>
              <a:t>: You can tell the age of a horse very accurately by looking at its teeth. Someone who was trying to sell you the horse might lie about its age, but by looking at its teeth you’d learn the truth “straight from the horse’s mouth.”</a:t>
            </a:r>
          </a:p>
        </p:txBody>
      </p:sp>
      <p:pic>
        <p:nvPicPr>
          <p:cNvPr id="2" name="Picture 1">
            <a:extLst>
              <a:ext uri="{FF2B5EF4-FFF2-40B4-BE49-F238E27FC236}">
                <a16:creationId xmlns:a16="http://schemas.microsoft.com/office/drawing/2014/main" id="{902B58DA-9564-4579-B793-A4D2E67F1780}"/>
              </a:ext>
            </a:extLst>
          </p:cNvPr>
          <p:cNvPicPr>
            <a:picLocks noChangeAspect="1"/>
          </p:cNvPicPr>
          <p:nvPr/>
        </p:nvPicPr>
        <p:blipFill rotWithShape="1">
          <a:blip r:embed="rId3"/>
          <a:srcRect t="2718" b="5504"/>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4" name="Rectangle 2">
            <a:extLst>
              <a:ext uri="{FF2B5EF4-FFF2-40B4-BE49-F238E27FC236}">
                <a16:creationId xmlns:a16="http://schemas.microsoft.com/office/drawing/2014/main" id="{49AFBC47-45B0-4879-8EFD-29C2865FA7A7}"/>
              </a:ext>
            </a:extLst>
          </p:cNvPr>
          <p:cNvSpPr>
            <a:spLocks noGrp="1" noChangeArrowheads="1"/>
          </p:cNvSpPr>
          <p:nvPr>
            <p:ph type="title"/>
          </p:nvPr>
        </p:nvSpPr>
        <p:spPr>
          <a:xfrm>
            <a:off x="838201" y="643467"/>
            <a:ext cx="3888526" cy="1800526"/>
          </a:xfrm>
        </p:spPr>
        <p:txBody>
          <a:bodyPr>
            <a:normAutofit/>
          </a:bodyPr>
          <a:lstStyle/>
          <a:p>
            <a:r>
              <a:rPr lang="en-US" altLang="en-US"/>
              <a:t>Wear your heart on your sleeve</a:t>
            </a:r>
          </a:p>
        </p:txBody>
      </p:sp>
      <p:sp>
        <p:nvSpPr>
          <p:cNvPr id="8195" name="Rectangle 3">
            <a:extLst>
              <a:ext uri="{FF2B5EF4-FFF2-40B4-BE49-F238E27FC236}">
                <a16:creationId xmlns:a16="http://schemas.microsoft.com/office/drawing/2014/main" id="{79BDE1EB-F0C1-4687-8E64-C22533B7C4A9}"/>
              </a:ext>
            </a:extLst>
          </p:cNvPr>
          <p:cNvSpPr>
            <a:spLocks noGrp="1" noChangeArrowheads="1"/>
          </p:cNvSpPr>
          <p:nvPr>
            <p:ph idx="1"/>
          </p:nvPr>
        </p:nvSpPr>
        <p:spPr>
          <a:xfrm>
            <a:off x="838201" y="2623381"/>
            <a:ext cx="3888528" cy="3553581"/>
          </a:xfrm>
        </p:spPr>
        <p:txBody>
          <a:bodyPr>
            <a:normAutofit/>
          </a:bodyPr>
          <a:lstStyle/>
          <a:p>
            <a:pPr marL="0" indent="0">
              <a:lnSpc>
                <a:spcPct val="90000"/>
              </a:lnSpc>
              <a:buNone/>
            </a:pPr>
            <a:r>
              <a:rPr lang="en-US" altLang="en-US" sz="1700" b="1"/>
              <a:t>“It’s not hard to figure out how Chester is feeling because he always </a:t>
            </a:r>
            <a:r>
              <a:rPr lang="en-US" altLang="en-US" sz="1700" b="1" i="1"/>
              <a:t>wears his heart on his sleeve</a:t>
            </a:r>
            <a:r>
              <a:rPr lang="en-US" altLang="en-US" sz="1700" b="1"/>
              <a:t>.”</a:t>
            </a:r>
          </a:p>
          <a:p>
            <a:pPr marL="0" indent="0">
              <a:lnSpc>
                <a:spcPct val="90000"/>
              </a:lnSpc>
              <a:buNone/>
            </a:pPr>
            <a:r>
              <a:rPr lang="en-US" altLang="en-US" sz="1700" u="sng"/>
              <a:t>Meaning</a:t>
            </a:r>
            <a:r>
              <a:rPr lang="en-US" altLang="en-US" sz="1700"/>
              <a:t>: to show one’s emotions openly</a:t>
            </a:r>
          </a:p>
          <a:p>
            <a:pPr marL="0" indent="0">
              <a:lnSpc>
                <a:spcPct val="90000"/>
              </a:lnSpc>
              <a:buNone/>
            </a:pPr>
            <a:r>
              <a:rPr lang="en-US" altLang="en-US" sz="1700" u="sng"/>
              <a:t>Origin</a:t>
            </a:r>
            <a:r>
              <a:rPr lang="en-US" altLang="en-US" sz="1700"/>
              <a:t>: In the 1600s it was a custom for a girl to tie a ribbon around the arm of the guy she loved, and he’d wear it into a joust or battle as a symbol of his devotion. To wear your heart on your sleeve is like showing your feelings to everyone.</a:t>
            </a:r>
          </a:p>
        </p:txBody>
      </p:sp>
      <p:pic>
        <p:nvPicPr>
          <p:cNvPr id="6" name="Picture 5">
            <a:extLst>
              <a:ext uri="{FF2B5EF4-FFF2-40B4-BE49-F238E27FC236}">
                <a16:creationId xmlns:a16="http://schemas.microsoft.com/office/drawing/2014/main" id="{65480AC9-F03D-4C1F-8DCD-7EBC533118D1}"/>
              </a:ext>
            </a:extLst>
          </p:cNvPr>
          <p:cNvPicPr>
            <a:picLocks noChangeAspect="1"/>
          </p:cNvPicPr>
          <p:nvPr/>
        </p:nvPicPr>
        <p:blipFill>
          <a:blip r:embed="rId3"/>
          <a:stretch>
            <a:fillRect/>
          </a:stretch>
        </p:blipFill>
        <p:spPr>
          <a:xfrm>
            <a:off x="7725792" y="643234"/>
            <a:ext cx="2897935" cy="55998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BA473026-054F-45EF-8DDD-C44B562A0397}"/>
              </a:ext>
            </a:extLst>
          </p:cNvPr>
          <p:cNvSpPr>
            <a:spLocks noGrp="1" noChangeArrowheads="1"/>
          </p:cNvSpPr>
          <p:nvPr>
            <p:ph type="title"/>
          </p:nvPr>
        </p:nvSpPr>
        <p:spPr>
          <a:xfrm>
            <a:off x="6513788" y="365125"/>
            <a:ext cx="4840010" cy="1807305"/>
          </a:xfrm>
        </p:spPr>
        <p:txBody>
          <a:bodyPr>
            <a:normAutofit/>
          </a:bodyPr>
          <a:lstStyle/>
          <a:p>
            <a:r>
              <a:rPr lang="en-US" altLang="en-US" dirty="0"/>
              <a:t>Toe the line</a:t>
            </a:r>
          </a:p>
        </p:txBody>
      </p:sp>
      <p:pic>
        <p:nvPicPr>
          <p:cNvPr id="12293" name="Picture 5" descr="TOE the Line vs. TOW the Line | Pen 4 Rent">
            <a:extLst>
              <a:ext uri="{FF2B5EF4-FFF2-40B4-BE49-F238E27FC236}">
                <a16:creationId xmlns:a16="http://schemas.microsoft.com/office/drawing/2014/main" id="{5C0FE238-DE59-48DF-A298-C3AFDAD5C9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 r="39271" b="-2"/>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12291" name="Rectangle 3">
            <a:extLst>
              <a:ext uri="{FF2B5EF4-FFF2-40B4-BE49-F238E27FC236}">
                <a16:creationId xmlns:a16="http://schemas.microsoft.com/office/drawing/2014/main" id="{4A0F7F8B-33CD-4AC9-A880-B27047F47AAE}"/>
              </a:ext>
            </a:extLst>
          </p:cNvPr>
          <p:cNvSpPr>
            <a:spLocks noGrp="1" noChangeArrowheads="1"/>
          </p:cNvSpPr>
          <p:nvPr>
            <p:ph idx="1"/>
          </p:nvPr>
        </p:nvSpPr>
        <p:spPr>
          <a:xfrm>
            <a:off x="6513788" y="2333297"/>
            <a:ext cx="4840010" cy="3843666"/>
          </a:xfrm>
        </p:spPr>
        <p:txBody>
          <a:bodyPr>
            <a:normAutofit/>
          </a:bodyPr>
          <a:lstStyle/>
          <a:p>
            <a:pPr marL="0" indent="0">
              <a:buNone/>
            </a:pPr>
            <a:r>
              <a:rPr lang="en-US" altLang="en-US" sz="2000" b="1"/>
              <a:t>“The boss told Everett to </a:t>
            </a:r>
            <a:r>
              <a:rPr lang="en-US" altLang="en-US" sz="2000" b="1" i="1"/>
              <a:t>toe the line,</a:t>
            </a:r>
            <a:r>
              <a:rPr lang="en-US" altLang="en-US" sz="2000" b="1"/>
              <a:t> or he would lose his job.”</a:t>
            </a:r>
          </a:p>
          <a:p>
            <a:pPr marL="0" indent="0">
              <a:buNone/>
            </a:pPr>
            <a:r>
              <a:rPr lang="en-US" altLang="en-US" sz="2000" u="sng"/>
              <a:t>Meaning</a:t>
            </a:r>
            <a:r>
              <a:rPr lang="en-US" altLang="en-US" sz="2000"/>
              <a:t>: do what you’re supposed to do</a:t>
            </a:r>
          </a:p>
          <a:p>
            <a:pPr marL="0" indent="0">
              <a:buNone/>
            </a:pPr>
            <a:r>
              <a:rPr lang="en-US" altLang="en-US" sz="2000" u="sng"/>
              <a:t>Origin</a:t>
            </a:r>
            <a:r>
              <a:rPr lang="en-US" altLang="en-US" sz="2000"/>
              <a:t>: In a race, the runners line up with their toes touching the starting line. If a runner’s toe goes over that line, he is disqualified. So to “toe the line” means to keep your toes touching the line and follow the rules. </a:t>
            </a:r>
          </a:p>
        </p:txBody>
      </p:sp>
    </p:spTree>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TM44457448[[fn=Brush]]</Template>
  <TotalTime>254</TotalTime>
  <Words>421</Words>
  <Application>Microsoft Office PowerPoint</Application>
  <PresentationFormat>Widescreen</PresentationFormat>
  <Paragraphs>28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Elephant</vt:lpstr>
      <vt:lpstr>BrushVTI</vt:lpstr>
      <vt:lpstr>Idioms </vt:lpstr>
      <vt:lpstr>Show your true colors</vt:lpstr>
      <vt:lpstr>Up the creek</vt:lpstr>
      <vt:lpstr>Straight from the horse’s mouth</vt:lpstr>
      <vt:lpstr>Wear your heart on your sleeve</vt:lpstr>
      <vt:lpstr>Toe the line</vt:lpstr>
    </vt:vector>
  </TitlesOfParts>
  <Company>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Idioms</dc:title>
  <dc:creator>Mary</dc:creator>
  <cp:lastModifiedBy>Sarah Burney</cp:lastModifiedBy>
  <cp:revision>42</cp:revision>
  <dcterms:created xsi:type="dcterms:W3CDTF">2009-03-31T01:53:57Z</dcterms:created>
  <dcterms:modified xsi:type="dcterms:W3CDTF">2022-02-20T13:43:42Z</dcterms:modified>
</cp:coreProperties>
</file>